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3" r:id="rId2"/>
    <p:sldId id="260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54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C600"/>
    <a:srgbClr val="4D473D"/>
    <a:srgbClr val="698E00"/>
    <a:srgbClr val="716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11" autoAdjust="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55"/>
        <p:guide pos="54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312BA-E47B-455A-A718-79E5CEAE5D30}" type="datetimeFigureOut">
              <a:rPr lang="it-IT" smtClean="0"/>
              <a:t>15/06/2017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23BAD-92BF-4118-AF6B-FF0FD4E363BC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076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23BAD-92BF-4118-AF6B-FF0FD4E363BC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4870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23BAD-92BF-4118-AF6B-FF0FD4E363BC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5810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440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79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25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45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12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97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80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702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66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87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683CF-EE72-49F7-BBB3-BB3CEBE36139}" type="datetimeFigureOut">
              <a:rPr lang="en-US" smtClean="0"/>
              <a:t>6/15/2017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7D225-BE46-4B79-BCF6-C00C74BFA2E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063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c.europa.eu/food/safety/rasff_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ssilvest\AppData\Local\Microsoft\Windows\Temporary Internet Files\Content.Outlook\QRGYQSS0\sfond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/>
          <p:cNvSpPr/>
          <p:nvPr/>
        </p:nvSpPr>
        <p:spPr>
          <a:xfrm>
            <a:off x="440756" y="368660"/>
            <a:ext cx="8280000" cy="6120680"/>
          </a:xfrm>
          <a:prstGeom prst="rect">
            <a:avLst/>
          </a:prstGeom>
          <a:solidFill>
            <a:schemeClr val="bg1"/>
          </a:solidFill>
          <a:ln w="22225">
            <a:solidFill>
              <a:srgbClr val="4D47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ttangolo 5"/>
          <p:cNvSpPr/>
          <p:nvPr/>
        </p:nvSpPr>
        <p:spPr>
          <a:xfrm>
            <a:off x="748776" y="-19174"/>
            <a:ext cx="3672000" cy="6249600"/>
          </a:xfrm>
          <a:prstGeom prst="rect">
            <a:avLst/>
          </a:prstGeom>
          <a:solidFill>
            <a:schemeClr val="bg1"/>
          </a:solidFill>
          <a:ln w="25400">
            <a:solidFill>
              <a:srgbClr val="698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ttangolo 4"/>
          <p:cNvSpPr/>
          <p:nvPr/>
        </p:nvSpPr>
        <p:spPr>
          <a:xfrm>
            <a:off x="843506" y="-27384"/>
            <a:ext cx="3492000" cy="2184623"/>
          </a:xfrm>
          <a:prstGeom prst="rect">
            <a:avLst/>
          </a:prstGeom>
          <a:solidFill>
            <a:srgbClr val="71685A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olo 1"/>
          <p:cNvSpPr txBox="1">
            <a:spLocks/>
          </p:cNvSpPr>
          <p:nvPr/>
        </p:nvSpPr>
        <p:spPr>
          <a:xfrm>
            <a:off x="784151" y="40069"/>
            <a:ext cx="4032447" cy="9087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000" b="0" i="0" u="none" strike="noStrike" kern="1200" cap="small" spc="0" normalizeH="0" baseline="0" noProof="0" dirty="0" smtClean="0">
                <a:ln>
                  <a:noFill/>
                </a:ln>
                <a:solidFill>
                  <a:srgbClr val="94C6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Riso&amp;Alimentazione</a:t>
            </a:r>
            <a:endParaRPr kumimoji="0" lang="it-IT" sz="3000" b="0" i="0" u="none" strike="noStrike" kern="1200" cap="small" spc="0" normalizeH="0" baseline="0" noProof="0" dirty="0">
              <a:ln>
                <a:noFill/>
              </a:ln>
              <a:solidFill>
                <a:srgbClr val="94C60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899592" y="6062513"/>
            <a:ext cx="3384376" cy="72000"/>
          </a:xfrm>
          <a:prstGeom prst="rect">
            <a:avLst/>
          </a:prstGeom>
          <a:solidFill>
            <a:srgbClr val="94C600"/>
          </a:solidFill>
          <a:ln>
            <a:solidFill>
              <a:srgbClr val="94C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456" y="417225"/>
            <a:ext cx="1368000" cy="1368000"/>
          </a:xfrm>
          <a:prstGeom prst="rect">
            <a:avLst/>
          </a:prstGeom>
        </p:spPr>
      </p:pic>
      <p:sp>
        <p:nvSpPr>
          <p:cNvPr id="12" name="Sottotitolo 2"/>
          <p:cNvSpPr txBox="1">
            <a:spLocks/>
          </p:cNvSpPr>
          <p:nvPr/>
        </p:nvSpPr>
        <p:spPr>
          <a:xfrm>
            <a:off x="955115" y="896610"/>
            <a:ext cx="3309803" cy="12606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1400" dirty="0" smtClean="0">
                <a:solidFill>
                  <a:schemeClr val="bg1"/>
                </a:solidFill>
              </a:rPr>
              <a:t>Newsletter n°55 - giugno 2017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4" name="Segnaposto contenuto 2"/>
          <p:cNvSpPr txBox="1">
            <a:spLocks/>
          </p:cNvSpPr>
          <p:nvPr/>
        </p:nvSpPr>
        <p:spPr>
          <a:xfrm>
            <a:off x="812432" y="4221088"/>
            <a:ext cx="3551355" cy="1841426"/>
          </a:xfrm>
          <a:prstGeom prst="rect">
            <a:avLst/>
          </a:prstGeom>
          <a:solidFill>
            <a:schemeClr val="bg1"/>
          </a:solidFill>
          <a:ln>
            <a:solidFill>
              <a:srgbClr val="94C6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it-IT" sz="1100" dirty="0" smtClean="0">
                <a:solidFill>
                  <a:prstClr val="black"/>
                </a:solidFill>
                <a:latin typeface="Century Gothic"/>
              </a:rPr>
              <a:t>Attività  </a:t>
            </a:r>
            <a:r>
              <a:rPr lang="it-IT" sz="1100" dirty="0">
                <a:solidFill>
                  <a:prstClr val="black"/>
                </a:solidFill>
                <a:latin typeface="Century Gothic"/>
              </a:rPr>
              <a:t>UNI (GL Riso)</a:t>
            </a:r>
          </a:p>
          <a:p>
            <a:pPr marL="36000" algn="just">
              <a:lnSpc>
                <a:spcPct val="90000"/>
              </a:lnSpc>
              <a:spcBef>
                <a:spcPts val="600"/>
              </a:spcBef>
              <a:defRPr/>
            </a:pPr>
            <a:r>
              <a:rPr lang="it-IT" sz="1100" b="0" dirty="0">
                <a:solidFill>
                  <a:prstClr val="black"/>
                </a:solidFill>
                <a:latin typeface="Century Gothic"/>
              </a:rPr>
              <a:t>Prosegue l’iter </a:t>
            </a:r>
            <a:r>
              <a:rPr lang="it-IT" sz="1100" b="0" dirty="0" smtClean="0">
                <a:solidFill>
                  <a:prstClr val="black"/>
                </a:solidFill>
                <a:latin typeface="Century Gothic"/>
              </a:rPr>
              <a:t>normativo relativo alla </a:t>
            </a:r>
            <a:r>
              <a:rPr lang="it-IT" sz="1100" b="0" dirty="0">
                <a:solidFill>
                  <a:prstClr val="black"/>
                </a:solidFill>
                <a:latin typeface="Century Gothic"/>
              </a:rPr>
              <a:t>proposta di norma per la valutazione dell’aroma del riso a livello sensoriale.</a:t>
            </a:r>
          </a:p>
          <a:p>
            <a:pPr marL="36000" algn="just">
              <a:lnSpc>
                <a:spcPct val="90000"/>
              </a:lnSpc>
              <a:spcBef>
                <a:spcPts val="600"/>
              </a:spcBef>
              <a:defRPr/>
            </a:pPr>
            <a:r>
              <a:rPr lang="it-IT" sz="1100" b="0" dirty="0">
                <a:solidFill>
                  <a:prstClr val="black"/>
                </a:solidFill>
                <a:latin typeface="Century Gothic"/>
              </a:rPr>
              <a:t>Il Laboratorio Chimico </a:t>
            </a:r>
            <a:r>
              <a:rPr lang="it-IT" sz="1100" b="0">
                <a:solidFill>
                  <a:prstClr val="black"/>
                </a:solidFill>
                <a:latin typeface="Century Gothic"/>
              </a:rPr>
              <a:t>Merceologico </a:t>
            </a:r>
            <a:r>
              <a:rPr lang="it-IT" sz="1100" b="0" spc="-30">
                <a:solidFill>
                  <a:prstClr val="black"/>
                </a:solidFill>
                <a:latin typeface="Century Gothic"/>
              </a:rPr>
              <a:t>dell’ENR </a:t>
            </a:r>
            <a:r>
              <a:rPr lang="it-IT" sz="1100" b="0" smtClean="0">
                <a:solidFill>
                  <a:prstClr val="black"/>
                </a:solidFill>
                <a:latin typeface="Century Gothic"/>
              </a:rPr>
              <a:t>ha </a:t>
            </a:r>
            <a:r>
              <a:rPr lang="it-IT" sz="1100" b="0" dirty="0">
                <a:solidFill>
                  <a:prstClr val="black"/>
                </a:solidFill>
                <a:latin typeface="Century Gothic"/>
              </a:rPr>
              <a:t>allo studio una norma per la definizione del tempo di cottura del riso, da effettuarsi sia attraverso panel test che mediante calcolo partendo dal tempo di gelatinizzazione.</a:t>
            </a:r>
          </a:p>
          <a:p>
            <a:pPr marL="36000" algn="r">
              <a:lnSpc>
                <a:spcPct val="80000"/>
              </a:lnSpc>
              <a:spcBef>
                <a:spcPts val="600"/>
              </a:spcBef>
              <a:spcAft>
                <a:spcPts val="1950"/>
              </a:spcAft>
              <a:defRPr/>
            </a:pPr>
            <a:r>
              <a:rPr lang="it-IT" sz="800" b="0" i="1" dirty="0">
                <a:solidFill>
                  <a:prstClr val="black"/>
                </a:solidFill>
                <a:latin typeface="Century Gothic"/>
              </a:rPr>
              <a:t>Fonte:  Gruppo di Lavoro Riso</a:t>
            </a:r>
            <a:endParaRPr kumimoji="0" lang="it-IT" sz="8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marL="36000" marR="0" lvl="0" indent="-342900" algn="just" defTabSz="914400" rtl="0" eaLnBrk="1" fontAlgn="auto" latinLnBrk="0" hangingPunct="1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5" name="Segnaposto contenuto 2"/>
          <p:cNvSpPr txBox="1">
            <a:spLocks/>
          </p:cNvSpPr>
          <p:nvPr/>
        </p:nvSpPr>
        <p:spPr>
          <a:xfrm>
            <a:off x="4788024" y="1845321"/>
            <a:ext cx="3744000" cy="4391992"/>
          </a:xfrm>
          <a:prstGeom prst="rect">
            <a:avLst/>
          </a:prstGeom>
          <a:ln>
            <a:solidFill>
              <a:srgbClr val="94C6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 marR="0" lvl="0" indent="-342900" algn="just" defTabSz="914400" rtl="0" eaLnBrk="1" fontAlgn="auto" latinLnBrk="0" hangingPunct="1">
              <a:lnSpc>
                <a:spcPct val="90000"/>
              </a:lnSpc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Ricerca &amp; Sperimentazione</a:t>
            </a:r>
          </a:p>
          <a:p>
            <a:pPr marL="36000" lvl="0"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it-IT" sz="1000" b="0" spc="-30" dirty="0" smtClean="0">
                <a:solidFill>
                  <a:prstClr val="black"/>
                </a:solidFill>
                <a:latin typeface="Century Gothic"/>
              </a:rPr>
              <a:t>Sono stati pubblicati gli Atti del VI Convegno Nazionale della Società di Scienze Sensoriali, a cui il Laboratorio Chimico </a:t>
            </a:r>
            <a:r>
              <a:rPr lang="it-IT" sz="1000" b="0" spc="-30" dirty="0" smtClean="0">
                <a:solidFill>
                  <a:prstClr val="black"/>
                </a:solidFill>
                <a:latin typeface="Century Gothic"/>
              </a:rPr>
              <a:t>Merceologico dell’ENR </a:t>
            </a:r>
            <a:r>
              <a:rPr lang="it-IT" sz="1000" b="0" spc="-30" dirty="0" smtClean="0">
                <a:solidFill>
                  <a:prstClr val="black"/>
                </a:solidFill>
                <a:latin typeface="Century Gothic"/>
              </a:rPr>
              <a:t>ha partecipato con un Poster scientifico dal titolo «Valutazione sensoriale e chimico-merceologica delle varietà di riso da risotto Carnaroli e Baldo coltivati in sette distinti areali».</a:t>
            </a:r>
          </a:p>
          <a:p>
            <a:pPr marL="36000" lvl="0"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it-IT" sz="1000" b="0" spc="-30" dirty="0">
                <a:solidFill>
                  <a:prstClr val="black"/>
                </a:solidFill>
                <a:latin typeface="Century Gothic"/>
              </a:rPr>
              <a:t>A seguito della messa a punto dell’analisi sensoriale su riso, è stato possibile condurre una valutazione di varietà quali il Baldo e il Carnaroli, tipicamente utilizzati per cucinare risotti. </a:t>
            </a:r>
          </a:p>
          <a:p>
            <a:pPr marL="36000" lvl="0"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it-IT" sz="1000" b="0" spc="-30" dirty="0" smtClean="0">
                <a:solidFill>
                  <a:prstClr val="black"/>
                </a:solidFill>
                <a:latin typeface="Century Gothic"/>
              </a:rPr>
              <a:t>Nello studio son </a:t>
            </a:r>
            <a:r>
              <a:rPr lang="it-IT" sz="1000" b="0" spc="-30" dirty="0">
                <a:solidFill>
                  <a:prstClr val="black"/>
                </a:solidFill>
                <a:latin typeface="Century Gothic"/>
              </a:rPr>
              <a:t>stati presi in </a:t>
            </a:r>
            <a:r>
              <a:rPr lang="it-IT" sz="1000" b="0" spc="-30" dirty="0" smtClean="0">
                <a:solidFill>
                  <a:prstClr val="black"/>
                </a:solidFill>
                <a:latin typeface="Century Gothic"/>
              </a:rPr>
              <a:t>considerazione 7 </a:t>
            </a:r>
            <a:r>
              <a:rPr lang="it-IT" sz="1000" b="0" spc="-30" dirty="0">
                <a:solidFill>
                  <a:prstClr val="black"/>
                </a:solidFill>
                <a:latin typeface="Century Gothic"/>
              </a:rPr>
              <a:t>campioni per ciascuna varietà, provenienti da zone di coltivazione molto eterogenee tra loro; </a:t>
            </a:r>
            <a:r>
              <a:rPr lang="it-IT" sz="1000" b="0" spc="-30" dirty="0" smtClean="0">
                <a:solidFill>
                  <a:prstClr val="black"/>
                </a:solidFill>
                <a:latin typeface="Century Gothic"/>
              </a:rPr>
              <a:t>in Italia il riso viene, infatti, coltivato, </a:t>
            </a:r>
            <a:r>
              <a:rPr lang="it-IT" sz="1000" b="0" spc="-30" dirty="0">
                <a:solidFill>
                  <a:prstClr val="black"/>
                </a:solidFill>
                <a:latin typeface="Century Gothic"/>
              </a:rPr>
              <a:t>oltre che in Piemonte, Lombardia e Veneto, anche in Emilia Romagna, Toscana, Sardegna e Calabria.</a:t>
            </a:r>
          </a:p>
          <a:p>
            <a:pPr marL="36000" lvl="0"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it-IT" sz="1000" b="0" spc="-30" dirty="0">
                <a:solidFill>
                  <a:prstClr val="black"/>
                </a:solidFill>
                <a:latin typeface="Century Gothic"/>
              </a:rPr>
              <a:t>Alcune varietà, coltivate in areali particolari, sono contemplate in Disciplinari DOP e IGP e risulta quindi interessante valutarne le peculiarità organolettiche.</a:t>
            </a:r>
          </a:p>
          <a:p>
            <a:pPr marL="36000" lvl="0"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it-IT" sz="1000" b="0" spc="-30" dirty="0">
                <a:solidFill>
                  <a:prstClr val="black"/>
                </a:solidFill>
                <a:latin typeface="Century Gothic"/>
              </a:rPr>
              <a:t>Con questo lavoro è stato possibile evidenziare che le analisi di tipo tradizionale, ovvero di tipo merceologico, sono in grado di enfatizzare maggiormente le differenze e le peculiarità legate al differente luogo di coltivazione rispetto alle analisi sensoriali da panel test.</a:t>
            </a:r>
          </a:p>
          <a:p>
            <a:pPr marL="36000" lvl="0"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it-IT" sz="1000" b="0" spc="-30" dirty="0">
                <a:solidFill>
                  <a:prstClr val="black"/>
                </a:solidFill>
                <a:latin typeface="Century Gothic"/>
              </a:rPr>
              <a:t>Resta da capire se in effetti le diversità emerse (in particolare sulle caratteristiche di gel-time e analisi di </a:t>
            </a:r>
            <a:r>
              <a:rPr lang="it-IT" sz="1000" b="0" spc="-30" dirty="0" err="1">
                <a:solidFill>
                  <a:prstClr val="black"/>
                </a:solidFill>
                <a:latin typeface="Century Gothic"/>
              </a:rPr>
              <a:t>texture</a:t>
            </a:r>
            <a:r>
              <a:rPr lang="it-IT" sz="1000" b="0" spc="-30" dirty="0">
                <a:solidFill>
                  <a:prstClr val="black"/>
                </a:solidFill>
                <a:latin typeface="Century Gothic"/>
              </a:rPr>
              <a:t>) possano ripercuotersi sulle caratteristiche finali dei piatti cucinati (in particolare su cotture da risotto) ed essere percepite anche dai consumatori.</a:t>
            </a:r>
          </a:p>
          <a:p>
            <a:pPr marL="36000" marR="0" lvl="0" indent="-342900" algn="r" defTabSz="914400" rtl="0" eaLnBrk="1" fontAlgn="auto" latinLnBrk="0" hangingPunct="1">
              <a:lnSpc>
                <a:spcPct val="80000"/>
              </a:lnSpc>
              <a:spcBef>
                <a:spcPts val="600"/>
              </a:spcBef>
              <a:spcAft>
                <a:spcPts val="195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it-IT" sz="8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Fonte: </a:t>
            </a:r>
            <a:r>
              <a:rPr lang="it-IT" sz="800" b="0" i="1" dirty="0" smtClean="0">
                <a:solidFill>
                  <a:prstClr val="black"/>
                </a:solidFill>
                <a:latin typeface="Century Gothic"/>
              </a:rPr>
              <a:t>Atti del VI Convegno Nazionale della Società Italiana di Scienze Sensoriali</a:t>
            </a:r>
            <a:endParaRPr kumimoji="0" lang="it-IT" sz="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>
          <a:xfrm>
            <a:off x="807396" y="2206005"/>
            <a:ext cx="3553200" cy="1943084"/>
          </a:xfrm>
          <a:prstGeom prst="rect">
            <a:avLst/>
          </a:prstGeom>
          <a:solidFill>
            <a:schemeClr val="bg1"/>
          </a:solidFill>
          <a:ln>
            <a:solidFill>
              <a:srgbClr val="94C6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 marR="0" lvl="0" indent="-342900" algn="just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Ricerca &amp; Sperimentazione</a:t>
            </a:r>
          </a:p>
          <a:p>
            <a:pPr marL="36000" lvl="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1100" b="0" dirty="0">
                <a:solidFill>
                  <a:prstClr val="black"/>
                </a:solidFill>
                <a:latin typeface="Century Gothic"/>
              </a:rPr>
              <a:t>La pula di riso, tradizionalmente considerata come fonte di lipidi o come mangime per animali, potrebbe essere rivalutata. Infatti, </a:t>
            </a:r>
            <a:r>
              <a:rPr lang="it-IT" sz="1100" b="0" dirty="0" smtClean="0">
                <a:solidFill>
                  <a:prstClr val="black"/>
                </a:solidFill>
                <a:latin typeface="Century Gothic"/>
              </a:rPr>
              <a:t>un interessante </a:t>
            </a:r>
            <a:r>
              <a:rPr lang="it-IT" sz="1100" b="0" dirty="0">
                <a:solidFill>
                  <a:prstClr val="black"/>
                </a:solidFill>
                <a:latin typeface="Century Gothic"/>
              </a:rPr>
              <a:t>studio statunitense ha dimostrato</a:t>
            </a:r>
            <a:r>
              <a:rPr lang="it-IT" sz="1100" b="0" dirty="0" smtClean="0">
                <a:solidFill>
                  <a:prstClr val="black"/>
                </a:solidFill>
                <a:latin typeface="Century Gothic"/>
              </a:rPr>
              <a:t>, </a:t>
            </a:r>
            <a:r>
              <a:rPr lang="it-IT" sz="1100" b="0" dirty="0">
                <a:solidFill>
                  <a:prstClr val="black"/>
                </a:solidFill>
                <a:latin typeface="Century Gothic"/>
              </a:rPr>
              <a:t>con analisi di laboratorio </a:t>
            </a:r>
            <a:r>
              <a:rPr lang="it-IT" sz="1100" b="0" dirty="0" smtClean="0">
                <a:solidFill>
                  <a:prstClr val="black"/>
                </a:solidFill>
                <a:latin typeface="Century Gothic"/>
              </a:rPr>
              <a:t>e </a:t>
            </a:r>
            <a:r>
              <a:rPr lang="it-IT" sz="1100" b="0" dirty="0">
                <a:solidFill>
                  <a:prstClr val="black"/>
                </a:solidFill>
                <a:latin typeface="Century Gothic"/>
              </a:rPr>
              <a:t>con un’ampia ricerca bibliografica, che la pula è ricca di metaboliti in grado di agire positivamente sulla salute dell’uomo e degli </a:t>
            </a:r>
            <a:r>
              <a:rPr lang="it-IT" sz="1100" b="0" dirty="0" smtClean="0">
                <a:solidFill>
                  <a:prstClr val="black"/>
                </a:solidFill>
                <a:latin typeface="Century Gothic"/>
              </a:rPr>
              <a:t>animali</a:t>
            </a:r>
            <a:r>
              <a:rPr kumimoji="0" lang="it-IT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</a:t>
            </a:r>
            <a:endParaRPr lang="it-IT" sz="800" b="0" i="1" dirty="0">
              <a:solidFill>
                <a:prstClr val="black"/>
              </a:solidFill>
              <a:latin typeface="Century Gothic"/>
            </a:endParaRPr>
          </a:p>
          <a:p>
            <a:pPr marL="36000" algn="just">
              <a:lnSpc>
                <a:spcPct val="80000"/>
              </a:lnSpc>
              <a:spcBef>
                <a:spcPts val="300"/>
              </a:spcBef>
              <a:spcAft>
                <a:spcPts val="1950"/>
              </a:spcAft>
              <a:buClr>
                <a:srgbClr val="94C600"/>
              </a:buClr>
              <a:buSzPct val="76000"/>
            </a:pP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Fonte: </a:t>
            </a:r>
            <a:r>
              <a:rPr lang="it-IT" sz="800" b="0" dirty="0" smtClean="0">
                <a:solidFill>
                  <a:prstClr val="black"/>
                </a:solidFill>
                <a:latin typeface="Century Gothic"/>
              </a:rPr>
              <a:t>«</a:t>
            </a:r>
            <a:r>
              <a:rPr lang="it-IT" sz="800" b="0" dirty="0" err="1" smtClean="0">
                <a:solidFill>
                  <a:prstClr val="black"/>
                </a:solidFill>
                <a:latin typeface="Century Gothic"/>
              </a:rPr>
              <a:t>Zarei</a:t>
            </a:r>
            <a:r>
              <a:rPr lang="it-IT" sz="800" b="0" dirty="0" smtClean="0">
                <a:solidFill>
                  <a:prstClr val="black"/>
                </a:solidFill>
                <a:latin typeface="Century Gothic"/>
              </a:rPr>
              <a:t> 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I. </a:t>
            </a:r>
            <a:r>
              <a:rPr lang="it-IT" sz="800" b="0" i="1" dirty="0">
                <a:solidFill>
                  <a:prstClr val="black"/>
                </a:solidFill>
                <a:latin typeface="Century Gothic"/>
              </a:rPr>
              <a:t>et al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. - 2017 - Rice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bran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metabolome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contains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 amino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acids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,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vitamins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 &amp;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cofactors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, and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phytochemicals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 with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medicinal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 and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nutritional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 </a:t>
            </a:r>
            <a:r>
              <a:rPr lang="it-IT" sz="800" b="0" dirty="0" err="1">
                <a:solidFill>
                  <a:prstClr val="black"/>
                </a:solidFill>
                <a:latin typeface="Century Gothic"/>
              </a:rPr>
              <a:t>properties</a:t>
            </a:r>
            <a:r>
              <a:rPr lang="it-IT" sz="800" b="0" dirty="0">
                <a:solidFill>
                  <a:prstClr val="black"/>
                </a:solidFill>
                <a:latin typeface="Century Gothic"/>
              </a:rPr>
              <a:t>. Rice 10: </a:t>
            </a:r>
            <a:r>
              <a:rPr lang="it-IT" sz="800" b="0" dirty="0" smtClean="0">
                <a:solidFill>
                  <a:prstClr val="black"/>
                </a:solidFill>
                <a:latin typeface="Century Gothic"/>
              </a:rPr>
              <a:t>24»</a:t>
            </a:r>
            <a:endParaRPr lang="it-IT" sz="800" b="0" dirty="0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1534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ssilvest\AppData\Local\Microsoft\Windows\Temporary Internet Files\Content.Outlook\QRGYQSS0\sfond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/>
          <p:cNvSpPr/>
          <p:nvPr/>
        </p:nvSpPr>
        <p:spPr>
          <a:xfrm>
            <a:off x="425032" y="369437"/>
            <a:ext cx="8280000" cy="6232797"/>
          </a:xfrm>
          <a:prstGeom prst="rect">
            <a:avLst/>
          </a:prstGeom>
          <a:solidFill>
            <a:schemeClr val="bg1"/>
          </a:solidFill>
          <a:ln w="22225">
            <a:solidFill>
              <a:srgbClr val="4D47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uppo 6"/>
          <p:cNvGrpSpPr/>
          <p:nvPr/>
        </p:nvGrpSpPr>
        <p:grpSpPr>
          <a:xfrm>
            <a:off x="607597" y="-36909"/>
            <a:ext cx="3672000" cy="720000"/>
            <a:chOff x="748776" y="-36909"/>
            <a:chExt cx="3672000" cy="720080"/>
          </a:xfrm>
        </p:grpSpPr>
        <p:sp>
          <p:nvSpPr>
            <p:cNvPr id="6" name="Rettangolo 5"/>
            <p:cNvSpPr/>
            <p:nvPr/>
          </p:nvSpPr>
          <p:spPr>
            <a:xfrm>
              <a:off x="748776" y="-28699"/>
              <a:ext cx="3672000" cy="7118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rgbClr val="698E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ttangolo 4"/>
            <p:cNvSpPr/>
            <p:nvPr/>
          </p:nvSpPr>
          <p:spPr>
            <a:xfrm>
              <a:off x="843506" y="-36909"/>
              <a:ext cx="3492000" cy="630000"/>
            </a:xfrm>
            <a:prstGeom prst="rect">
              <a:avLst/>
            </a:prstGeom>
            <a:solidFill>
              <a:srgbClr val="71685A"/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" name="Titolo 1"/>
          <p:cNvSpPr txBox="1">
            <a:spLocks/>
          </p:cNvSpPr>
          <p:nvPr/>
        </p:nvSpPr>
        <p:spPr>
          <a:xfrm>
            <a:off x="865685" y="112077"/>
            <a:ext cx="4032447" cy="5086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small" spc="0" normalizeH="0" baseline="0" noProof="0" dirty="0" smtClean="0">
                <a:ln>
                  <a:noFill/>
                </a:ln>
                <a:solidFill>
                  <a:srgbClr val="94C6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Riso&amp;Alimentazione</a:t>
            </a:r>
            <a:endParaRPr kumimoji="0" lang="it-IT" sz="2000" b="0" i="0" u="none" strike="noStrike" kern="1200" cap="small" spc="0" normalizeH="0" baseline="0" noProof="0" dirty="0">
              <a:ln>
                <a:noFill/>
              </a:ln>
              <a:solidFill>
                <a:srgbClr val="94C60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98772" y="765344"/>
            <a:ext cx="8136000" cy="5760000"/>
          </a:xfrm>
          <a:prstGeom prst="rect">
            <a:avLst/>
          </a:prstGeom>
          <a:ln>
            <a:solidFill>
              <a:srgbClr val="94C6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 lvl="0" algn="just">
              <a:lnSpc>
                <a:spcPct val="90000"/>
              </a:lnSpc>
              <a:defRPr/>
            </a:pPr>
            <a:r>
              <a:rPr lang="it-IT" sz="1100" dirty="0">
                <a:solidFill>
                  <a:prstClr val="black"/>
                </a:solidFill>
                <a:latin typeface="Century Gothic"/>
              </a:rPr>
              <a:t>Sicurezza </a:t>
            </a:r>
            <a:r>
              <a:rPr lang="it-IT" sz="1100" dirty="0" smtClean="0">
                <a:solidFill>
                  <a:prstClr val="black"/>
                </a:solidFill>
                <a:latin typeface="Century Gothic"/>
              </a:rPr>
              <a:t>alimentare</a:t>
            </a:r>
          </a:p>
          <a:p>
            <a:pPr marL="36000" lvl="0" algn="just">
              <a:lnSpc>
                <a:spcPct val="80000"/>
              </a:lnSpc>
              <a:defRPr/>
            </a:pPr>
            <a:r>
              <a:rPr lang="it-IT" sz="1100" b="0" spc="-30" dirty="0" smtClean="0">
                <a:solidFill>
                  <a:prstClr val="black"/>
                </a:solidFill>
                <a:latin typeface="Century Gothic"/>
              </a:rPr>
              <a:t>Presentiamo le notifiche del sistema di allerta comunitario RASFF, inerenti il riso e prodotti derivati,  pubblicate nei primi cinque mesi del 2017.</a:t>
            </a: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lang="it-IT" sz="1100" b="0" spc="-30" dirty="0" smtClean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-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36000" algn="r">
              <a:lnSpc>
                <a:spcPct val="80000"/>
              </a:lnSpc>
              <a:spcBef>
                <a:spcPts val="300"/>
              </a:spcBef>
              <a:spcAft>
                <a:spcPts val="1950"/>
              </a:spcAft>
              <a:defRPr/>
            </a:pPr>
            <a:r>
              <a:rPr lang="it-IT" sz="800" b="0" i="1" dirty="0" smtClean="0">
                <a:solidFill>
                  <a:prstClr val="black"/>
                </a:solidFill>
                <a:latin typeface="Century Gothic"/>
              </a:rPr>
              <a:t>Fonte</a:t>
            </a:r>
            <a:r>
              <a:rPr lang="it-IT" sz="800" b="0" i="1" dirty="0">
                <a:solidFill>
                  <a:prstClr val="black"/>
                </a:solidFill>
                <a:latin typeface="Century Gothic"/>
              </a:rPr>
              <a:t>: </a:t>
            </a:r>
            <a:r>
              <a:rPr lang="it-IT" sz="800" b="0" i="1" dirty="0" smtClean="0">
                <a:solidFill>
                  <a:prstClr val="black"/>
                </a:solidFill>
                <a:latin typeface="Century Gothic"/>
                <a:hlinkClick r:id="rId4"/>
              </a:rPr>
              <a:t>https</a:t>
            </a:r>
            <a:r>
              <a:rPr lang="it-IT" sz="800" b="0" i="1" dirty="0">
                <a:solidFill>
                  <a:prstClr val="black"/>
                </a:solidFill>
                <a:latin typeface="Century Gothic"/>
                <a:hlinkClick r:id="rId4"/>
              </a:rPr>
              <a:t>://ec.europa.eu/food/safety/rasff_en</a:t>
            </a:r>
            <a:endParaRPr lang="it-IT" sz="800" b="0" i="1" dirty="0">
              <a:solidFill>
                <a:prstClr val="black"/>
              </a:solidFill>
              <a:latin typeface="Century Gothic"/>
            </a:endParaRPr>
          </a:p>
          <a:p>
            <a:pPr marL="36000" lvl="0" algn="just">
              <a:lnSpc>
                <a:spcPct val="80000"/>
              </a:lnSpc>
              <a:defRPr/>
            </a:pP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742408"/>
              </p:ext>
            </p:extLst>
          </p:nvPr>
        </p:nvGraphicFramePr>
        <p:xfrm>
          <a:off x="561674" y="1394840"/>
          <a:ext cx="7992001" cy="4824000"/>
        </p:xfrm>
        <a:graphic>
          <a:graphicData uri="http://schemas.openxmlformats.org/drawingml/2006/table">
            <a:tbl>
              <a:tblPr firstRow="1" firstCol="1" bandRow="1"/>
              <a:tblGrid>
                <a:gridCol w="628497"/>
                <a:gridCol w="1373719"/>
                <a:gridCol w="784385"/>
                <a:gridCol w="5205400"/>
              </a:tblGrid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800" b="1" kern="1200" spc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data</a:t>
                      </a:r>
                      <a:endParaRPr lang="it-IT" sz="800" b="1" kern="1200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800" b="1" spc="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tipo di notifica</a:t>
                      </a:r>
                      <a:endParaRPr lang="it-IT" sz="80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800" b="1" spc="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notificato da</a:t>
                      </a:r>
                      <a:endParaRPr lang="it-IT" sz="80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800" b="1" spc="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descrizione</a:t>
                      </a:r>
                      <a:endParaRPr lang="it-IT" sz="80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00"/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05/01/2017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Gran</a:t>
                      </a:r>
                      <a:r>
                        <a:rPr lang="it-IT" sz="750" spc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Bretagna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mancanza delle necessarie certificazioni per spaghetti di riso provenienti dalla Cina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09/01/2017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Spagna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certificato sanitario non conforme per grissini di riso provenienti dalla Cina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16/02/2017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Italia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riso GM (CRYI Ab/Ac, p35S, </a:t>
                      </a:r>
                      <a:r>
                        <a:rPr lang="it-IT" sz="750" spc="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tNOS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 in spaghetti di riso provenienti dalla Cina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09/03/2017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Gran</a:t>
                      </a:r>
                      <a:r>
                        <a:rPr lang="it-IT" sz="750" spc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Bretagna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riso GM (CryIAb-gene </a:t>
                      </a:r>
                      <a:r>
                        <a:rPr lang="it-IT" sz="750" spc="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SYBR®Green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 in riso rosso fermentato proveniente dalla Cina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15/03/2017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Italia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aflatossine (B1 = </a:t>
                      </a:r>
                      <a:r>
                        <a:rPr lang="it-IT" sz="750" spc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3,1 </a:t>
                      </a: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μg/kg - ppb) in riso basmati proveniente dall’India e </a:t>
                      </a:r>
                      <a:r>
                        <a:rPr lang="it-IT" sz="750" spc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transitato </a:t>
                      </a: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Svizzera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21/03/2017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Finlandia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acephate (</a:t>
                      </a: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0,028 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mg/kg - ppm) in riso basmati proveniente dall’India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21/03/2017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Finlandia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-1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methamidophos (</a:t>
                      </a:r>
                      <a:r>
                        <a:rPr lang="it-IT" sz="750" spc="-1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0,067 </a:t>
                      </a:r>
                      <a:r>
                        <a:rPr lang="it-IT" sz="750" spc="-1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mg/kg - ppm) e acephate (</a:t>
                      </a:r>
                      <a:r>
                        <a:rPr lang="it-IT" sz="750" spc="-1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0,18 </a:t>
                      </a:r>
                      <a:r>
                        <a:rPr lang="it-IT" sz="750" spc="-1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mg/kg - ppm) in riso proveniente dall’India</a:t>
                      </a:r>
                      <a:endParaRPr lang="it-IT" sz="750" spc="-1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10/04/2017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Polonia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aflatossine (B1 = </a:t>
                      </a: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4,33 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μg/kg - ppb) in farina di riso proveniente dal Pakistan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10/04/2017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informazione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Svizzera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aflatossine (B1 = 8; Tot. = 9 μg/kg - ppb) in riso rosso integrale proveniente dall’India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19/04/2017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informazione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Svizzera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</a:t>
                      </a:r>
                      <a:r>
                        <a:rPr lang="it-IT" sz="750" spc="0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ocratossina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 (6 μg/kg - ppb) in riso proveniente dallo Sri Lanka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21/04/2017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Italia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residui di insetticida (acephate </a:t>
                      </a: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0,056 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mg/kg - ppm) in riso proveniente dall’India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24/04/2017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informazione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Svizzera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aflatossine (B1 = 54; Tot. = 67 μg/kg - ppb) in farina di riso tostato proveniente </a:t>
                      </a: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dall’India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25/04/2017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informazione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-3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Rep. Ceca</a:t>
                      </a:r>
                      <a:endParaRPr lang="it-IT" sz="750" spc="-3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arsenico (0.31 mg/kg - ppm) in riso biologico proveniente dall’Italia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28/04/2017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Finlandia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-4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</a:t>
                      </a:r>
                      <a:r>
                        <a:rPr lang="it-IT" sz="750" spc="-4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methamidophos (0,067 </a:t>
                      </a:r>
                      <a:r>
                        <a:rPr lang="it-IT" sz="750" spc="-4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mg/kg - ppm) e acephate (</a:t>
                      </a:r>
                      <a:r>
                        <a:rPr lang="it-IT" sz="750" spc="-4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0,18 </a:t>
                      </a:r>
                      <a:r>
                        <a:rPr lang="it-IT" sz="750" spc="-4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mg/kg - ppm</a:t>
                      </a:r>
                      <a:r>
                        <a:rPr lang="it-IT" sz="750" spc="-4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it-IT" sz="750" spc="-4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riso </a:t>
                      </a:r>
                      <a:r>
                        <a:rPr lang="it-IT" sz="750" spc="-4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basmati </a:t>
                      </a:r>
                      <a:r>
                        <a:rPr lang="it-IT" sz="750" spc="-4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proveniente dall’India</a:t>
                      </a:r>
                      <a:endParaRPr lang="it-IT" sz="750" spc="-4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05/05/2017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Italia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insetti in riso </a:t>
                      </a: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basmati 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proveniente dall’India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10/05/2017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informazione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Danimarca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aflatossine (B1 = </a:t>
                      </a: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8,3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; Tot. = </a:t>
                      </a: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8,8 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μg/kg - ppb) in riso proveniente dal Pakistan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11/05/2017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allerta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Francia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-3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aflatossine (B1 = </a:t>
                      </a:r>
                      <a:r>
                        <a:rPr lang="it-IT" sz="750" spc="-3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3,03 </a:t>
                      </a:r>
                      <a:r>
                        <a:rPr lang="it-IT" sz="750" spc="-3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μg/kg - ppb) in riso biologico integrale a grani lunghi proveniente dal Pakistan, via Italia</a:t>
                      </a:r>
                      <a:endParaRPr lang="it-IT" sz="750" spc="-3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15/05/2017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informazione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Svizzera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aflatossine (B1 = 16; Tot. = 17 μg/kg - ppb) in riso proveniente dall’India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16/05/2017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informazione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Svezia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arsenico (</a:t>
                      </a:r>
                      <a:r>
                        <a:rPr lang="it-IT" sz="750" spc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0,333 </a:t>
                      </a: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mg/kg - ppm) in riso biologico di origine sconosciuta, confezionato in Danimarca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17/05/2017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informazione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Svizzera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aflatossine (B1 = 3 μg/kg - ppb) in riso rosso integrale proveniente dallo Sri Lanka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30/05/2017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respingimento alla frontiera</a:t>
                      </a:r>
                      <a:endParaRPr lang="it-IT" sz="750" spc="0" baseline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200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Italia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334" marR="183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presenza di riso </a:t>
                      </a:r>
                      <a:r>
                        <a:rPr lang="it-IT" sz="750" spc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GM </a:t>
                      </a:r>
                      <a:r>
                        <a:rPr lang="it-IT" sz="750" spc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gnocchi di riso provenienti dalla Cina</a:t>
                      </a:r>
                      <a:endParaRPr lang="it-IT" sz="750" spc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62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930</Words>
  <Application>Microsoft Office PowerPoint</Application>
  <PresentationFormat>Presentazione su schermo (4:3)</PresentationFormat>
  <Paragraphs>132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Times New Roman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Simone Silvestri</dc:creator>
  <cp:lastModifiedBy>utente</cp:lastModifiedBy>
  <cp:revision>106</cp:revision>
  <cp:lastPrinted>2017-04-19T08:55:20Z</cp:lastPrinted>
  <dcterms:created xsi:type="dcterms:W3CDTF">2017-02-23T14:59:35Z</dcterms:created>
  <dcterms:modified xsi:type="dcterms:W3CDTF">2017-06-15T07:06:41Z</dcterms:modified>
</cp:coreProperties>
</file>