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0" r:id="rId3"/>
  </p:sldIdLst>
  <p:sldSz cx="9144000" cy="6858000" type="screen4x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55" userDrawn="1">
          <p15:clr>
            <a:srgbClr val="A4A3A4"/>
          </p15:clr>
        </p15:guide>
        <p15:guide id="2" pos="54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73D"/>
    <a:srgbClr val="94C600"/>
    <a:srgbClr val="698E00"/>
    <a:srgbClr val="7168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711" autoAdjust="0"/>
  </p:normalViewPr>
  <p:slideViewPr>
    <p:cSldViewPr>
      <p:cViewPr>
        <p:scale>
          <a:sx n="100" d="100"/>
          <a:sy n="100" d="100"/>
        </p:scale>
        <p:origin x="-210" y="528"/>
      </p:cViewPr>
      <p:guideLst>
        <p:guide orient="horz" pos="255"/>
        <p:guide pos="54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en-US"/>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930683CF-EE72-49F7-BBB3-BB3CEBE36139}" type="datetimeFigureOut">
              <a:rPr lang="en-US" smtClean="0"/>
              <a:t>4/19/2017</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A5E7D225-BE46-4B79-BCF6-C00C74BFA2E8}" type="slidenum">
              <a:rPr lang="en-US" smtClean="0"/>
              <a:t>‹N›</a:t>
            </a:fld>
            <a:endParaRPr lang="en-US"/>
          </a:p>
        </p:txBody>
      </p:sp>
    </p:spTree>
    <p:extLst>
      <p:ext uri="{BB962C8B-B14F-4D97-AF65-F5344CB8AC3E}">
        <p14:creationId xmlns:p14="http://schemas.microsoft.com/office/powerpoint/2010/main" val="1204440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930683CF-EE72-49F7-BBB3-BB3CEBE36139}" type="datetimeFigureOut">
              <a:rPr lang="en-US" smtClean="0"/>
              <a:t>4/19/2017</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A5E7D225-BE46-4B79-BCF6-C00C74BFA2E8}" type="slidenum">
              <a:rPr lang="en-US" smtClean="0"/>
              <a:t>‹N›</a:t>
            </a:fld>
            <a:endParaRPr lang="en-US"/>
          </a:p>
        </p:txBody>
      </p:sp>
    </p:spTree>
    <p:extLst>
      <p:ext uri="{BB962C8B-B14F-4D97-AF65-F5344CB8AC3E}">
        <p14:creationId xmlns:p14="http://schemas.microsoft.com/office/powerpoint/2010/main" val="2173791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930683CF-EE72-49F7-BBB3-BB3CEBE36139}" type="datetimeFigureOut">
              <a:rPr lang="en-US" smtClean="0"/>
              <a:t>4/19/2017</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A5E7D225-BE46-4B79-BCF6-C00C74BFA2E8}" type="slidenum">
              <a:rPr lang="en-US" smtClean="0"/>
              <a:t>‹N›</a:t>
            </a:fld>
            <a:endParaRPr lang="en-US"/>
          </a:p>
        </p:txBody>
      </p:sp>
    </p:spTree>
    <p:extLst>
      <p:ext uri="{BB962C8B-B14F-4D97-AF65-F5344CB8AC3E}">
        <p14:creationId xmlns:p14="http://schemas.microsoft.com/office/powerpoint/2010/main" val="4047250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930683CF-EE72-49F7-BBB3-BB3CEBE36139}" type="datetimeFigureOut">
              <a:rPr lang="en-US" smtClean="0"/>
              <a:t>4/19/2017</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A5E7D225-BE46-4B79-BCF6-C00C74BFA2E8}" type="slidenum">
              <a:rPr lang="en-US" smtClean="0"/>
              <a:t>‹N›</a:t>
            </a:fld>
            <a:endParaRPr lang="en-US"/>
          </a:p>
        </p:txBody>
      </p:sp>
    </p:spTree>
    <p:extLst>
      <p:ext uri="{BB962C8B-B14F-4D97-AF65-F5344CB8AC3E}">
        <p14:creationId xmlns:p14="http://schemas.microsoft.com/office/powerpoint/2010/main" val="1263453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en-US"/>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930683CF-EE72-49F7-BBB3-BB3CEBE36139}" type="datetimeFigureOut">
              <a:rPr lang="en-US" smtClean="0"/>
              <a:t>4/19/2017</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A5E7D225-BE46-4B79-BCF6-C00C74BFA2E8}" type="slidenum">
              <a:rPr lang="en-US" smtClean="0"/>
              <a:t>‹N›</a:t>
            </a:fld>
            <a:endParaRPr lang="en-US"/>
          </a:p>
        </p:txBody>
      </p:sp>
    </p:spTree>
    <p:extLst>
      <p:ext uri="{BB962C8B-B14F-4D97-AF65-F5344CB8AC3E}">
        <p14:creationId xmlns:p14="http://schemas.microsoft.com/office/powerpoint/2010/main" val="1006123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930683CF-EE72-49F7-BBB3-BB3CEBE36139}" type="datetimeFigureOut">
              <a:rPr lang="en-US" smtClean="0"/>
              <a:t>4/19/2017</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A5E7D225-BE46-4B79-BCF6-C00C74BFA2E8}" type="slidenum">
              <a:rPr lang="en-US" smtClean="0"/>
              <a:t>‹N›</a:t>
            </a:fld>
            <a:endParaRPr lang="en-US"/>
          </a:p>
        </p:txBody>
      </p:sp>
    </p:spTree>
    <p:extLst>
      <p:ext uri="{BB962C8B-B14F-4D97-AF65-F5344CB8AC3E}">
        <p14:creationId xmlns:p14="http://schemas.microsoft.com/office/powerpoint/2010/main" val="2805975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930683CF-EE72-49F7-BBB3-BB3CEBE36139}" type="datetimeFigureOut">
              <a:rPr lang="en-US" smtClean="0"/>
              <a:t>4/19/2017</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A5E7D225-BE46-4B79-BCF6-C00C74BFA2E8}" type="slidenum">
              <a:rPr lang="en-US" smtClean="0"/>
              <a:t>‹N›</a:t>
            </a:fld>
            <a:endParaRPr lang="en-US"/>
          </a:p>
        </p:txBody>
      </p:sp>
    </p:spTree>
    <p:extLst>
      <p:ext uri="{BB962C8B-B14F-4D97-AF65-F5344CB8AC3E}">
        <p14:creationId xmlns:p14="http://schemas.microsoft.com/office/powerpoint/2010/main" val="2924800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930683CF-EE72-49F7-BBB3-BB3CEBE36139}" type="datetimeFigureOut">
              <a:rPr lang="en-US" smtClean="0"/>
              <a:t>4/19/2017</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A5E7D225-BE46-4B79-BCF6-C00C74BFA2E8}" type="slidenum">
              <a:rPr lang="en-US" smtClean="0"/>
              <a:t>‹N›</a:t>
            </a:fld>
            <a:endParaRPr lang="en-US"/>
          </a:p>
        </p:txBody>
      </p:sp>
    </p:spTree>
    <p:extLst>
      <p:ext uri="{BB962C8B-B14F-4D97-AF65-F5344CB8AC3E}">
        <p14:creationId xmlns:p14="http://schemas.microsoft.com/office/powerpoint/2010/main" val="1292702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30683CF-EE72-49F7-BBB3-BB3CEBE36139}" type="datetimeFigureOut">
              <a:rPr lang="en-US" smtClean="0"/>
              <a:t>4/19/2017</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A5E7D225-BE46-4B79-BCF6-C00C74BFA2E8}" type="slidenum">
              <a:rPr lang="en-US" smtClean="0"/>
              <a:t>‹N›</a:t>
            </a:fld>
            <a:endParaRPr lang="en-US"/>
          </a:p>
        </p:txBody>
      </p:sp>
    </p:spTree>
    <p:extLst>
      <p:ext uri="{BB962C8B-B14F-4D97-AF65-F5344CB8AC3E}">
        <p14:creationId xmlns:p14="http://schemas.microsoft.com/office/powerpoint/2010/main" val="1445662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en-US"/>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30683CF-EE72-49F7-BBB3-BB3CEBE36139}" type="datetimeFigureOut">
              <a:rPr lang="en-US" smtClean="0"/>
              <a:t>4/19/2017</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A5E7D225-BE46-4B79-BCF6-C00C74BFA2E8}" type="slidenum">
              <a:rPr lang="en-US" smtClean="0"/>
              <a:t>‹N›</a:t>
            </a:fld>
            <a:endParaRPr lang="en-US"/>
          </a:p>
        </p:txBody>
      </p:sp>
    </p:spTree>
    <p:extLst>
      <p:ext uri="{BB962C8B-B14F-4D97-AF65-F5344CB8AC3E}">
        <p14:creationId xmlns:p14="http://schemas.microsoft.com/office/powerpoint/2010/main" val="59519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en-US"/>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30683CF-EE72-49F7-BBB3-BB3CEBE36139}" type="datetimeFigureOut">
              <a:rPr lang="en-US" smtClean="0"/>
              <a:t>4/19/2017</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A5E7D225-BE46-4B79-BCF6-C00C74BFA2E8}" type="slidenum">
              <a:rPr lang="en-US" smtClean="0"/>
              <a:t>‹N›</a:t>
            </a:fld>
            <a:endParaRPr lang="en-US"/>
          </a:p>
        </p:txBody>
      </p:sp>
    </p:spTree>
    <p:extLst>
      <p:ext uri="{BB962C8B-B14F-4D97-AF65-F5344CB8AC3E}">
        <p14:creationId xmlns:p14="http://schemas.microsoft.com/office/powerpoint/2010/main" val="1830875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0683CF-EE72-49F7-BBB3-BB3CEBE36139}" type="datetimeFigureOut">
              <a:rPr lang="en-US" smtClean="0"/>
              <a:t>4/19/2017</a:t>
            </a:fld>
            <a:endParaRPr lang="en-US"/>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E7D225-BE46-4B79-BCF6-C00C74BFA2E8}" type="slidenum">
              <a:rPr lang="en-US" smtClean="0"/>
              <a:t>‹N›</a:t>
            </a:fld>
            <a:endParaRPr lang="en-US"/>
          </a:p>
        </p:txBody>
      </p:sp>
    </p:spTree>
    <p:extLst>
      <p:ext uri="{BB962C8B-B14F-4D97-AF65-F5344CB8AC3E}">
        <p14:creationId xmlns:p14="http://schemas.microsoft.com/office/powerpoint/2010/main" val="2891063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enterisi.it/"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en-US"/>
          </a:p>
        </p:txBody>
      </p:sp>
      <p:sp>
        <p:nvSpPr>
          <p:cNvPr id="3" name="Sottotitolo 2"/>
          <p:cNvSpPr>
            <a:spLocks noGrp="1"/>
          </p:cNvSpPr>
          <p:nvPr>
            <p:ph type="subTitle" idx="1"/>
          </p:nvPr>
        </p:nvSpPr>
        <p:spPr/>
        <p:txBody>
          <a:bodyPr/>
          <a:lstStyle/>
          <a:p>
            <a:endParaRPr lang="en-US"/>
          </a:p>
        </p:txBody>
      </p:sp>
      <p:pic>
        <p:nvPicPr>
          <p:cNvPr id="1026" name="Picture 2" descr="C:\Users\ssilvest\AppData\Local\Microsoft\Windows\Temporary Internet Files\Content.Outlook\QRGYQSS0\sfond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ttangolo 3"/>
          <p:cNvSpPr/>
          <p:nvPr/>
        </p:nvSpPr>
        <p:spPr>
          <a:xfrm>
            <a:off x="435645" y="364555"/>
            <a:ext cx="8280000" cy="6120680"/>
          </a:xfrm>
          <a:prstGeom prst="rect">
            <a:avLst/>
          </a:prstGeom>
          <a:solidFill>
            <a:schemeClr val="bg1"/>
          </a:solidFill>
          <a:ln w="22225">
            <a:solidFill>
              <a:srgbClr val="4D47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ttangolo 5"/>
          <p:cNvSpPr/>
          <p:nvPr/>
        </p:nvSpPr>
        <p:spPr>
          <a:xfrm>
            <a:off x="748776" y="-19174"/>
            <a:ext cx="3672000" cy="6249600"/>
          </a:xfrm>
          <a:prstGeom prst="rect">
            <a:avLst/>
          </a:prstGeom>
          <a:solidFill>
            <a:schemeClr val="bg1">
              <a:lumMod val="95000"/>
            </a:schemeClr>
          </a:solidFill>
          <a:ln w="25400">
            <a:solidFill>
              <a:srgbClr val="698E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ttangolo 4"/>
          <p:cNvSpPr/>
          <p:nvPr/>
        </p:nvSpPr>
        <p:spPr>
          <a:xfrm>
            <a:off x="843506" y="-27384"/>
            <a:ext cx="3492000" cy="2184623"/>
          </a:xfrm>
          <a:prstGeom prst="rect">
            <a:avLst/>
          </a:prstGeom>
          <a:solidFill>
            <a:srgbClr val="71685A"/>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olo 1"/>
          <p:cNvSpPr txBox="1">
            <a:spLocks/>
          </p:cNvSpPr>
          <p:nvPr/>
        </p:nvSpPr>
        <p:spPr>
          <a:xfrm>
            <a:off x="784151" y="40069"/>
            <a:ext cx="4032447" cy="908720"/>
          </a:xfrm>
          <a:prstGeom prst="rect">
            <a:avLst/>
          </a:prstGeom>
        </p:spPr>
        <p:txBody>
          <a:bodyPr vert="horz" lIns="91440" tIns="45720" rIns="91440" bIns="45720" rtlCol="0" anchor="b">
            <a:normAutofit/>
          </a:bodyPr>
          <a:lstStyle>
            <a:lvl1pPr algn="l" defTabSz="9144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it-IT" sz="3000" b="0" i="0" u="none" strike="noStrike" kern="1200" cap="small" spc="0" normalizeH="0" baseline="0" noProof="0" dirty="0" err="1" smtClean="0">
                <a:ln>
                  <a:noFill/>
                </a:ln>
                <a:solidFill>
                  <a:srgbClr val="94C600"/>
                </a:solidFill>
                <a:effectLst/>
                <a:uLnTx/>
                <a:uFillTx/>
                <a:latin typeface="Century Gothic"/>
                <a:ea typeface="+mj-ea"/>
                <a:cs typeface="+mj-cs"/>
              </a:rPr>
              <a:t>Riso&amp;Alimentazione</a:t>
            </a:r>
            <a:endParaRPr kumimoji="0" lang="it-IT" sz="3000" b="0" i="0" u="none" strike="noStrike" kern="1200" cap="small" spc="0" normalizeH="0" baseline="0" noProof="0" dirty="0">
              <a:ln>
                <a:noFill/>
              </a:ln>
              <a:solidFill>
                <a:srgbClr val="94C600"/>
              </a:solidFill>
              <a:effectLst/>
              <a:uLnTx/>
              <a:uFillTx/>
              <a:latin typeface="Century Gothic"/>
              <a:ea typeface="+mj-ea"/>
              <a:cs typeface="+mj-cs"/>
            </a:endParaRPr>
          </a:p>
        </p:txBody>
      </p:sp>
      <p:sp>
        <p:nvSpPr>
          <p:cNvPr id="9" name="Rettangolo 8"/>
          <p:cNvSpPr/>
          <p:nvPr/>
        </p:nvSpPr>
        <p:spPr>
          <a:xfrm>
            <a:off x="899592" y="6062513"/>
            <a:ext cx="3384376" cy="72000"/>
          </a:xfrm>
          <a:prstGeom prst="rect">
            <a:avLst/>
          </a:prstGeom>
          <a:solidFill>
            <a:srgbClr val="94C600"/>
          </a:solidFill>
          <a:ln>
            <a:solidFill>
              <a:srgbClr val="94C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1" name="Immagin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5414" y="398753"/>
            <a:ext cx="1368000" cy="1368000"/>
          </a:xfrm>
          <a:prstGeom prst="rect">
            <a:avLst/>
          </a:prstGeom>
        </p:spPr>
      </p:pic>
      <p:sp>
        <p:nvSpPr>
          <p:cNvPr id="12" name="Sottotitolo 2"/>
          <p:cNvSpPr txBox="1">
            <a:spLocks/>
          </p:cNvSpPr>
          <p:nvPr/>
        </p:nvSpPr>
        <p:spPr>
          <a:xfrm>
            <a:off x="955115" y="896610"/>
            <a:ext cx="3309803" cy="1260629"/>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it-IT" sz="1400" smtClean="0">
                <a:solidFill>
                  <a:schemeClr val="bg1"/>
                </a:solidFill>
              </a:rPr>
              <a:t>Newsletter n°54 </a:t>
            </a:r>
            <a:r>
              <a:rPr lang="it-IT" sz="1400" dirty="0" smtClean="0">
                <a:solidFill>
                  <a:schemeClr val="bg1"/>
                </a:solidFill>
              </a:rPr>
              <a:t>- aprile 2017</a:t>
            </a:r>
            <a:endParaRPr lang="it-IT" sz="1400" dirty="0">
              <a:solidFill>
                <a:schemeClr val="bg1"/>
              </a:solidFill>
            </a:endParaRPr>
          </a:p>
        </p:txBody>
      </p:sp>
      <p:sp>
        <p:nvSpPr>
          <p:cNvPr id="14" name="Segnaposto contenuto 2"/>
          <p:cNvSpPr txBox="1">
            <a:spLocks/>
          </p:cNvSpPr>
          <p:nvPr/>
        </p:nvSpPr>
        <p:spPr>
          <a:xfrm>
            <a:off x="812432" y="2157240"/>
            <a:ext cx="3551355" cy="3905274"/>
          </a:xfrm>
          <a:prstGeom prst="rect">
            <a:avLst/>
          </a:prstGeom>
          <a:ln>
            <a:solidFill>
              <a:srgbClr val="94C600"/>
            </a:solidFill>
          </a:ln>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36000" marR="0" lvl="0" indent="-342900" algn="just" defTabSz="914400" rtl="0" eaLnBrk="1" fontAlgn="auto" latinLnBrk="0" hangingPunct="1">
              <a:lnSpc>
                <a:spcPct val="90000"/>
              </a:lnSpc>
              <a:spcAft>
                <a:spcPts val="0"/>
              </a:spcAft>
              <a:buClrTx/>
              <a:buSzTx/>
              <a:buFont typeface="Arial" pitchFamily="34" charset="0"/>
              <a:buNone/>
              <a:tabLst/>
              <a:defRPr/>
            </a:pPr>
            <a:r>
              <a:rPr kumimoji="0" lang="it-IT" sz="1100" b="1" i="0" u="none" strike="noStrike" kern="1200" cap="none" spc="0" normalizeH="0" baseline="0" noProof="0" dirty="0" smtClean="0">
                <a:ln>
                  <a:noFill/>
                </a:ln>
                <a:solidFill>
                  <a:prstClr val="black"/>
                </a:solidFill>
                <a:effectLst/>
                <a:uLnTx/>
                <a:uFillTx/>
                <a:latin typeface="Century Gothic"/>
                <a:ea typeface="+mn-ea"/>
                <a:cs typeface="+mn-cs"/>
              </a:rPr>
              <a:t>Attività  UNI (GL Riso)</a:t>
            </a:r>
          </a:p>
          <a:p>
            <a:pPr marL="36000" lvl="0" algn="just">
              <a:lnSpc>
                <a:spcPct val="90000"/>
              </a:lnSpc>
              <a:spcBef>
                <a:spcPts val="600"/>
              </a:spcBef>
              <a:defRPr/>
            </a:pPr>
            <a:r>
              <a:rPr lang="it-IT" sz="1100" b="0" dirty="0">
                <a:solidFill>
                  <a:prstClr val="black"/>
                </a:solidFill>
                <a:latin typeface="Century Gothic"/>
              </a:rPr>
              <a:t>Dopo un lungo iter </a:t>
            </a:r>
            <a:r>
              <a:rPr lang="it-IT" sz="1100" b="0" dirty="0" smtClean="0">
                <a:solidFill>
                  <a:prstClr val="black"/>
                </a:solidFill>
                <a:latin typeface="Century Gothic"/>
              </a:rPr>
              <a:t>preparatorio </a:t>
            </a:r>
            <a:r>
              <a:rPr lang="it-IT" sz="1100" b="0" dirty="0">
                <a:solidFill>
                  <a:prstClr val="black"/>
                </a:solidFill>
                <a:latin typeface="Century Gothic"/>
              </a:rPr>
              <a:t>e idoneo percorso normativo, è stata emessa la norma </a:t>
            </a:r>
            <a:r>
              <a:rPr lang="it-IT" sz="1100" dirty="0">
                <a:solidFill>
                  <a:prstClr val="black"/>
                </a:solidFill>
                <a:latin typeface="Century Gothic"/>
              </a:rPr>
              <a:t>UNI 11676:2017 “Riso – Determinazione dei grani cristallini e non cristallini (con perla)”</a:t>
            </a:r>
            <a:r>
              <a:rPr lang="it-IT" sz="1100" b="0" dirty="0">
                <a:solidFill>
                  <a:prstClr val="black"/>
                </a:solidFill>
                <a:latin typeface="Century Gothic"/>
              </a:rPr>
              <a:t>. La norma specifica un metodo per la determinazione della percentuale dei grani cristallini al fine di definirne la caratteristica varietale e la tipologia della perla. Il metodo si applica al riso lavorato non </a:t>
            </a:r>
            <a:r>
              <a:rPr lang="it-IT" sz="1100" b="0" dirty="0" smtClean="0">
                <a:solidFill>
                  <a:prstClr val="black"/>
                </a:solidFill>
                <a:latin typeface="Century Gothic"/>
              </a:rPr>
              <a:t>parboiled. </a:t>
            </a:r>
            <a:r>
              <a:rPr lang="it-IT" sz="1100" b="0" dirty="0">
                <a:solidFill>
                  <a:prstClr val="black"/>
                </a:solidFill>
                <a:latin typeface="Century Gothic"/>
              </a:rPr>
              <a:t>I</a:t>
            </a:r>
            <a:r>
              <a:rPr lang="it-IT" sz="1100" b="0" dirty="0" smtClean="0">
                <a:solidFill>
                  <a:prstClr val="black"/>
                </a:solidFill>
                <a:latin typeface="Century Gothic"/>
              </a:rPr>
              <a:t>noltre, in appendice </a:t>
            </a:r>
            <a:r>
              <a:rPr lang="it-IT" sz="1100" b="0" dirty="0">
                <a:solidFill>
                  <a:prstClr val="black"/>
                </a:solidFill>
                <a:latin typeface="Century Gothic"/>
              </a:rPr>
              <a:t>a</a:t>
            </a:r>
            <a:r>
              <a:rPr lang="it-IT" sz="1100" b="0" dirty="0" smtClean="0">
                <a:solidFill>
                  <a:prstClr val="black"/>
                </a:solidFill>
                <a:latin typeface="Century Gothic"/>
              </a:rPr>
              <a:t>lla norma viene riportato un </a:t>
            </a:r>
            <a:r>
              <a:rPr lang="it-IT" sz="1100" b="0" dirty="0">
                <a:solidFill>
                  <a:prstClr val="black"/>
                </a:solidFill>
                <a:latin typeface="Century Gothic"/>
              </a:rPr>
              <a:t>criterio per la classificazione dei grani non cristallini, valutando il tipo di perla in essi presente e definendone un criterio analitico.</a:t>
            </a:r>
          </a:p>
          <a:p>
            <a:pPr marL="36000" lvl="0" algn="just">
              <a:lnSpc>
                <a:spcPct val="90000"/>
              </a:lnSpc>
              <a:spcBef>
                <a:spcPts val="600"/>
              </a:spcBef>
              <a:defRPr/>
            </a:pPr>
            <a:r>
              <a:rPr lang="it-IT" sz="1100" b="0" dirty="0">
                <a:solidFill>
                  <a:prstClr val="black"/>
                </a:solidFill>
                <a:latin typeface="Century Gothic"/>
              </a:rPr>
              <a:t> </a:t>
            </a:r>
            <a:r>
              <a:rPr lang="it-IT" sz="1100" b="0" dirty="0" smtClean="0">
                <a:solidFill>
                  <a:prstClr val="black"/>
                </a:solidFill>
                <a:latin typeface="Century Gothic"/>
              </a:rPr>
              <a:t> Il Laboratorio </a:t>
            </a:r>
            <a:r>
              <a:rPr lang="it-IT" sz="1100" b="0" dirty="0">
                <a:solidFill>
                  <a:prstClr val="black"/>
                </a:solidFill>
                <a:latin typeface="Century Gothic"/>
              </a:rPr>
              <a:t>Chimico Merceologico dell’Ente Nazionale Risi ha proposto il testo normativo al Gruppo di Lavoro Riso in UNI, organizzandone il circuito interlaboratorio con campioni di riso di diversa tipologia. Le performance analitiche sono state valutate tramite trattamento statistico dei dati che </a:t>
            </a:r>
            <a:r>
              <a:rPr lang="it-IT" sz="1100" b="0" dirty="0" smtClean="0">
                <a:solidFill>
                  <a:prstClr val="black"/>
                </a:solidFill>
                <a:latin typeface="Century Gothic"/>
              </a:rPr>
              <a:t>ha </a:t>
            </a:r>
            <a:r>
              <a:rPr lang="it-IT" sz="1100" b="0" dirty="0">
                <a:solidFill>
                  <a:prstClr val="black"/>
                </a:solidFill>
                <a:latin typeface="Century Gothic"/>
              </a:rPr>
              <a:t>garantito robustezza e affidabilità alla </a:t>
            </a:r>
            <a:r>
              <a:rPr lang="it-IT" sz="1100" b="0" dirty="0" smtClean="0">
                <a:solidFill>
                  <a:prstClr val="black"/>
                </a:solidFill>
                <a:latin typeface="Century Gothic"/>
              </a:rPr>
              <a:t>norma, nonché l’inizio </a:t>
            </a:r>
            <a:r>
              <a:rPr lang="it-IT" sz="1100" b="0" dirty="0">
                <a:solidFill>
                  <a:prstClr val="black"/>
                </a:solidFill>
                <a:latin typeface="Century Gothic"/>
              </a:rPr>
              <a:t>dell’iter normativo conclusosi con </a:t>
            </a:r>
            <a:r>
              <a:rPr lang="it-IT" sz="1100" b="0" dirty="0" smtClean="0">
                <a:solidFill>
                  <a:prstClr val="black"/>
                </a:solidFill>
                <a:latin typeface="Century Gothic"/>
              </a:rPr>
              <a:t>successo.</a:t>
            </a:r>
            <a:endParaRPr lang="it-IT" sz="1100" b="0" dirty="0">
              <a:solidFill>
                <a:prstClr val="black"/>
              </a:solidFill>
              <a:latin typeface="Century Gothic"/>
            </a:endParaRPr>
          </a:p>
          <a:p>
            <a:pPr marL="36000" marR="0" lvl="0" indent="-342900" algn="r" defTabSz="914400" rtl="0" eaLnBrk="1" fontAlgn="auto" latinLnBrk="0" hangingPunct="1">
              <a:lnSpc>
                <a:spcPct val="80000"/>
              </a:lnSpc>
              <a:spcBef>
                <a:spcPts val="600"/>
              </a:spcBef>
              <a:spcAft>
                <a:spcPts val="1950"/>
              </a:spcAft>
              <a:buClrTx/>
              <a:buSzTx/>
              <a:buFont typeface="Arial" pitchFamily="34" charset="0"/>
              <a:buNone/>
              <a:tabLst/>
              <a:defRPr/>
            </a:pPr>
            <a:r>
              <a:rPr kumimoji="0" lang="it-IT" sz="800" b="0" i="1" u="none" strike="noStrike" kern="1200" cap="none" spc="0" normalizeH="0" baseline="0" noProof="0" dirty="0" smtClean="0">
                <a:ln>
                  <a:noFill/>
                </a:ln>
                <a:solidFill>
                  <a:prstClr val="black"/>
                </a:solidFill>
                <a:effectLst/>
                <a:uLnTx/>
                <a:uFillTx/>
                <a:latin typeface="Century Gothic"/>
                <a:ea typeface="+mn-ea"/>
                <a:cs typeface="+mn-cs"/>
              </a:rPr>
              <a:t>Fonte</a:t>
            </a:r>
            <a:r>
              <a:rPr kumimoji="0" lang="it-IT" sz="800" b="0" i="1" u="none" strike="noStrike" kern="1200" cap="none" spc="0" normalizeH="0" baseline="0" noProof="0" dirty="0">
                <a:ln>
                  <a:noFill/>
                </a:ln>
                <a:solidFill>
                  <a:prstClr val="black"/>
                </a:solidFill>
                <a:effectLst/>
                <a:uLnTx/>
                <a:uFillTx/>
                <a:latin typeface="Century Gothic"/>
                <a:ea typeface="+mn-ea"/>
                <a:cs typeface="+mn-cs"/>
              </a:rPr>
              <a:t>:  Gruppo di Lavoro Riso (UNI</a:t>
            </a:r>
            <a:r>
              <a:rPr kumimoji="0" lang="it-IT" sz="800" b="0" i="1" u="none" strike="noStrike" kern="1200" cap="none" spc="0" normalizeH="0" baseline="0" noProof="0" dirty="0" smtClean="0">
                <a:ln>
                  <a:noFill/>
                </a:ln>
                <a:solidFill>
                  <a:prstClr val="black"/>
                </a:solidFill>
                <a:effectLst/>
                <a:uLnTx/>
                <a:uFillTx/>
                <a:latin typeface="Century Gothic"/>
                <a:ea typeface="+mn-ea"/>
                <a:cs typeface="+mn-cs"/>
              </a:rPr>
              <a:t>)</a:t>
            </a:r>
          </a:p>
          <a:p>
            <a:pPr marL="36000" marR="0" lvl="0" indent="-342900" algn="just" defTabSz="914400" rtl="0" eaLnBrk="1" fontAlgn="auto" latinLnBrk="0" hangingPunct="1">
              <a:lnSpc>
                <a:spcPct val="80000"/>
              </a:lnSpc>
              <a:spcBef>
                <a:spcPts val="800"/>
              </a:spcBef>
              <a:spcAft>
                <a:spcPts val="0"/>
              </a:spcAft>
              <a:buClrTx/>
              <a:buSzTx/>
              <a:buFont typeface="Arial" pitchFamily="34" charset="0"/>
              <a:buNone/>
              <a:tabLst/>
              <a:defRPr/>
            </a:pPr>
            <a:endParaRPr kumimoji="0" lang="it-IT" sz="1100" b="0" i="0" u="none" strike="noStrike" kern="1200" cap="none" spc="0" normalizeH="0" baseline="0" noProof="0" dirty="0">
              <a:ln>
                <a:noFill/>
              </a:ln>
              <a:solidFill>
                <a:prstClr val="black"/>
              </a:solidFill>
              <a:effectLst/>
              <a:uLnTx/>
              <a:uFillTx/>
              <a:latin typeface="Century Gothic"/>
              <a:ea typeface="+mn-ea"/>
              <a:cs typeface="+mn-cs"/>
            </a:endParaRPr>
          </a:p>
        </p:txBody>
      </p:sp>
      <p:sp>
        <p:nvSpPr>
          <p:cNvPr id="15" name="Segnaposto contenuto 2"/>
          <p:cNvSpPr txBox="1">
            <a:spLocks/>
          </p:cNvSpPr>
          <p:nvPr/>
        </p:nvSpPr>
        <p:spPr>
          <a:xfrm>
            <a:off x="4788024" y="1845321"/>
            <a:ext cx="3744000" cy="4391992"/>
          </a:xfrm>
          <a:prstGeom prst="rect">
            <a:avLst/>
          </a:prstGeom>
          <a:ln>
            <a:solidFill>
              <a:srgbClr val="94C600"/>
            </a:solidFill>
          </a:ln>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36000" marR="0" lvl="0" indent="-342900" algn="just" defTabSz="914400" rtl="0" eaLnBrk="1" fontAlgn="auto" latinLnBrk="0" hangingPunct="1">
              <a:lnSpc>
                <a:spcPct val="90000"/>
              </a:lnSpc>
              <a:spcAft>
                <a:spcPts val="600"/>
              </a:spcAft>
              <a:buClrTx/>
              <a:buSzTx/>
              <a:buFont typeface="Arial" pitchFamily="34" charset="0"/>
              <a:buNone/>
              <a:tabLst/>
              <a:defRPr/>
            </a:pPr>
            <a:r>
              <a:rPr kumimoji="0" lang="it-IT" sz="1100" b="1" i="0" u="none" strike="noStrike" kern="1200" cap="none" spc="0" normalizeH="0" baseline="0" noProof="0" dirty="0">
                <a:ln>
                  <a:noFill/>
                </a:ln>
                <a:solidFill>
                  <a:prstClr val="black"/>
                </a:solidFill>
                <a:effectLst/>
                <a:uLnTx/>
                <a:uFillTx/>
                <a:latin typeface="Century Gothic"/>
                <a:ea typeface="+mn-ea"/>
                <a:cs typeface="+mn-cs"/>
              </a:rPr>
              <a:t>Ricerca &amp; Sperimentazione</a:t>
            </a:r>
          </a:p>
          <a:p>
            <a:pPr marL="36000" lvl="0" algn="just">
              <a:lnSpc>
                <a:spcPct val="92000"/>
              </a:lnSpc>
              <a:spcBef>
                <a:spcPts val="0"/>
              </a:spcBef>
              <a:defRPr/>
            </a:pPr>
            <a:r>
              <a:rPr lang="it-IT" sz="1050" b="0" spc="-30" dirty="0">
                <a:solidFill>
                  <a:prstClr val="black"/>
                </a:solidFill>
                <a:latin typeface="Century Gothic"/>
              </a:rPr>
              <a:t>A completamento del Progetto Grandi Colture </a:t>
            </a:r>
            <a:r>
              <a:rPr lang="it-IT" sz="1050" b="0" dirty="0">
                <a:latin typeface="Century Gothic" panose="020B0502020202020204" pitchFamily="34" charset="0"/>
              </a:rPr>
              <a:t>2010‑2015</a:t>
            </a:r>
            <a:r>
              <a:rPr lang="it-IT" sz="1050" b="0" spc="-30" dirty="0" smtClean="0">
                <a:solidFill>
                  <a:prstClr val="black"/>
                </a:solidFill>
                <a:latin typeface="Century Gothic" panose="020B0502020202020204" pitchFamily="34" charset="0"/>
              </a:rPr>
              <a:t>), </a:t>
            </a:r>
            <a:r>
              <a:rPr lang="it-IT" sz="1050" b="0" spc="-30" dirty="0">
                <a:solidFill>
                  <a:prstClr val="black"/>
                </a:solidFill>
                <a:latin typeface="Century Gothic" panose="020B0502020202020204" pitchFamily="34" charset="0"/>
              </a:rPr>
              <a:t>che </a:t>
            </a:r>
            <a:r>
              <a:rPr lang="it-IT" sz="1050" b="0" spc="-30" dirty="0">
                <a:solidFill>
                  <a:prstClr val="black"/>
                </a:solidFill>
                <a:latin typeface="Century Gothic"/>
              </a:rPr>
              <a:t>ha visto collaborare il Laboratorio Chimico Merceologico dell’Ente Nazionale Risi con il Laboratorio di Analisi Sensoriale di ERSAF, è stato pubblicato l’articolo “</a:t>
            </a:r>
            <a:r>
              <a:rPr lang="it-IT" sz="1050" b="0" spc="-30" dirty="0" err="1">
                <a:solidFill>
                  <a:prstClr val="black"/>
                </a:solidFill>
                <a:latin typeface="Century Gothic"/>
              </a:rPr>
              <a:t>Chemical</a:t>
            </a:r>
            <a:r>
              <a:rPr lang="it-IT" sz="1050" b="0" spc="-30" dirty="0">
                <a:solidFill>
                  <a:prstClr val="black"/>
                </a:solidFill>
                <a:latin typeface="Century Gothic"/>
              </a:rPr>
              <a:t>, </a:t>
            </a:r>
            <a:r>
              <a:rPr lang="it-IT" sz="1050" b="0" spc="-30" dirty="0" err="1">
                <a:solidFill>
                  <a:prstClr val="black"/>
                </a:solidFill>
                <a:latin typeface="Century Gothic"/>
              </a:rPr>
              <a:t>Physical</a:t>
            </a:r>
            <a:r>
              <a:rPr lang="it-IT" sz="1050" b="0" spc="-30" dirty="0">
                <a:solidFill>
                  <a:prstClr val="black"/>
                </a:solidFill>
                <a:latin typeface="Century Gothic"/>
              </a:rPr>
              <a:t>, </a:t>
            </a:r>
            <a:r>
              <a:rPr lang="it-IT" sz="1050" b="0" spc="-30" dirty="0" err="1">
                <a:solidFill>
                  <a:prstClr val="black"/>
                </a:solidFill>
                <a:latin typeface="Century Gothic"/>
              </a:rPr>
              <a:t>Textural</a:t>
            </a:r>
            <a:r>
              <a:rPr lang="it-IT" sz="1050" b="0" spc="-30" dirty="0">
                <a:solidFill>
                  <a:prstClr val="black"/>
                </a:solidFill>
                <a:latin typeface="Century Gothic"/>
              </a:rPr>
              <a:t> and </a:t>
            </a:r>
            <a:r>
              <a:rPr lang="it-IT" sz="1050" b="0" spc="-30" dirty="0" err="1">
                <a:solidFill>
                  <a:prstClr val="black"/>
                </a:solidFill>
                <a:latin typeface="Century Gothic"/>
              </a:rPr>
              <a:t>Sensory</a:t>
            </a:r>
            <a:r>
              <a:rPr lang="it-IT" sz="1050" b="0" spc="-30" dirty="0">
                <a:solidFill>
                  <a:prstClr val="black"/>
                </a:solidFill>
                <a:latin typeface="Century Gothic"/>
              </a:rPr>
              <a:t> Evaluation on </a:t>
            </a:r>
            <a:r>
              <a:rPr lang="it-IT" sz="1050" b="0" spc="-30" dirty="0" err="1">
                <a:solidFill>
                  <a:prstClr val="black"/>
                </a:solidFill>
                <a:latin typeface="Century Gothic"/>
              </a:rPr>
              <a:t>Italian</a:t>
            </a:r>
            <a:r>
              <a:rPr lang="it-IT" sz="1050" b="0" spc="-30" dirty="0">
                <a:solidFill>
                  <a:prstClr val="black"/>
                </a:solidFill>
                <a:latin typeface="Century Gothic"/>
              </a:rPr>
              <a:t> Rice </a:t>
            </a:r>
            <a:r>
              <a:rPr lang="it-IT" sz="1050" b="0" spc="-30" dirty="0" err="1">
                <a:solidFill>
                  <a:prstClr val="black"/>
                </a:solidFill>
                <a:latin typeface="Century Gothic"/>
              </a:rPr>
              <a:t>Varieties</a:t>
            </a:r>
            <a:r>
              <a:rPr lang="it-IT" sz="1050" b="0" spc="-30" dirty="0">
                <a:solidFill>
                  <a:prstClr val="black"/>
                </a:solidFill>
                <a:latin typeface="Century Gothic"/>
              </a:rPr>
              <a:t>” sulla rivista americana a valenza internazionale “Universal Journal of </a:t>
            </a:r>
            <a:r>
              <a:rPr lang="it-IT" sz="1050" b="0" spc="-30" dirty="0" err="1">
                <a:solidFill>
                  <a:prstClr val="black"/>
                </a:solidFill>
                <a:latin typeface="Century Gothic"/>
              </a:rPr>
              <a:t>Agricultural</a:t>
            </a:r>
            <a:r>
              <a:rPr lang="it-IT" sz="1050" b="0" spc="-30" dirty="0">
                <a:solidFill>
                  <a:prstClr val="black"/>
                </a:solidFill>
                <a:latin typeface="Century Gothic"/>
              </a:rPr>
              <a:t> </a:t>
            </a:r>
            <a:r>
              <a:rPr lang="it-IT" sz="1050" b="0" spc="-30" dirty="0" err="1">
                <a:solidFill>
                  <a:prstClr val="black"/>
                </a:solidFill>
                <a:latin typeface="Century Gothic"/>
              </a:rPr>
              <a:t>Research</a:t>
            </a:r>
            <a:r>
              <a:rPr lang="it-IT" sz="1050" b="0" spc="-30" dirty="0">
                <a:solidFill>
                  <a:prstClr val="black"/>
                </a:solidFill>
                <a:latin typeface="Century Gothic"/>
              </a:rPr>
              <a:t>”.</a:t>
            </a:r>
          </a:p>
          <a:p>
            <a:pPr marL="36000" lvl="0" algn="just">
              <a:lnSpc>
                <a:spcPct val="92000"/>
              </a:lnSpc>
              <a:spcBef>
                <a:spcPts val="0"/>
              </a:spcBef>
              <a:defRPr/>
            </a:pPr>
            <a:r>
              <a:rPr lang="it-IT" sz="1050" b="0" spc="-30" dirty="0">
                <a:solidFill>
                  <a:prstClr val="black"/>
                </a:solidFill>
                <a:latin typeface="Century Gothic"/>
              </a:rPr>
              <a:t>Il lavoro ha costituito una pionieristica ricerca relativamente all’analisi sensoriale del riso a confronto </a:t>
            </a:r>
            <a:r>
              <a:rPr lang="it-IT" sz="1050" b="0" spc="-30" dirty="0">
                <a:solidFill>
                  <a:prstClr val="black"/>
                </a:solidFill>
                <a:latin typeface="Century Gothic" panose="020B0502020202020204" pitchFamily="34" charset="0"/>
              </a:rPr>
              <a:t>con quella di tipo tradizionale, ovvero </a:t>
            </a:r>
            <a:r>
              <a:rPr lang="it-IT" sz="1050" b="0" dirty="0" smtClean="0">
                <a:latin typeface="Century Gothic" panose="020B0502020202020204" pitchFamily="34" charset="0"/>
              </a:rPr>
              <a:t>chimico-merceologica</a:t>
            </a:r>
            <a:r>
              <a:rPr lang="it-IT" sz="1050" b="0" spc="-30" dirty="0" smtClean="0">
                <a:solidFill>
                  <a:prstClr val="black"/>
                </a:solidFill>
                <a:latin typeface="Century Gothic" panose="020B0502020202020204" pitchFamily="34" charset="0"/>
              </a:rPr>
              <a:t>.</a:t>
            </a:r>
            <a:endParaRPr lang="it-IT" sz="1050" b="0" spc="-30" dirty="0">
              <a:solidFill>
                <a:prstClr val="black"/>
              </a:solidFill>
              <a:latin typeface="Century Gothic" panose="020B0502020202020204" pitchFamily="34" charset="0"/>
            </a:endParaRPr>
          </a:p>
          <a:p>
            <a:pPr marL="36000" lvl="0" algn="just">
              <a:lnSpc>
                <a:spcPct val="92000"/>
              </a:lnSpc>
              <a:spcBef>
                <a:spcPts val="0"/>
              </a:spcBef>
              <a:defRPr/>
            </a:pPr>
            <a:r>
              <a:rPr lang="it-IT" sz="1050" b="0" spc="-30" dirty="0">
                <a:solidFill>
                  <a:prstClr val="black"/>
                </a:solidFill>
                <a:latin typeface="Century Gothic"/>
              </a:rPr>
              <a:t>Analizzando dieci varietà italiane eterogenee tra di loro, è stato possibile individuare il profilo sensoriale attraverso opportuni descrittori, tramite </a:t>
            </a:r>
            <a:r>
              <a:rPr lang="it-IT" sz="1050" b="0" spc="-30" dirty="0" err="1">
                <a:solidFill>
                  <a:prstClr val="black"/>
                </a:solidFill>
                <a:latin typeface="Century Gothic"/>
              </a:rPr>
              <a:t>panelisti</a:t>
            </a:r>
            <a:r>
              <a:rPr lang="it-IT" sz="1050" b="0" spc="-30" dirty="0">
                <a:solidFill>
                  <a:prstClr val="black"/>
                </a:solidFill>
                <a:latin typeface="Century Gothic"/>
              </a:rPr>
              <a:t> addestrati. Oltre all’importante pubblicazione sopra riportata, sono disponibili sul sito </a:t>
            </a:r>
            <a:r>
              <a:rPr lang="it-IT" sz="1050" b="0" spc="-40" dirty="0">
                <a:solidFill>
                  <a:prstClr val="black"/>
                </a:solidFill>
                <a:latin typeface="Century Gothic"/>
                <a:hlinkClick r:id="rId4"/>
              </a:rPr>
              <a:t>www.enterisi.it</a:t>
            </a:r>
            <a:r>
              <a:rPr lang="it-IT" sz="1050" b="0" spc="-30" dirty="0" smtClean="0">
                <a:solidFill>
                  <a:prstClr val="black"/>
                </a:solidFill>
                <a:latin typeface="Century Gothic"/>
              </a:rPr>
              <a:t> </a:t>
            </a:r>
            <a:r>
              <a:rPr lang="it-IT" sz="1050" b="0" spc="-30" dirty="0">
                <a:solidFill>
                  <a:prstClr val="black"/>
                </a:solidFill>
                <a:latin typeface="Century Gothic"/>
              </a:rPr>
              <a:t>i tre Quaderni della Ricerca del Progetto che hanno avuto come obiettivi: la messa a punto </a:t>
            </a:r>
            <a:r>
              <a:rPr lang="it-IT" sz="1050" b="0" spc="-30" dirty="0" smtClean="0">
                <a:solidFill>
                  <a:prstClr val="black"/>
                </a:solidFill>
                <a:latin typeface="Century Gothic"/>
              </a:rPr>
              <a:t>dell’analisi </a:t>
            </a:r>
            <a:r>
              <a:rPr lang="it-IT" sz="1050" b="0" spc="-30" dirty="0">
                <a:solidFill>
                  <a:prstClr val="black"/>
                </a:solidFill>
                <a:latin typeface="Century Gothic"/>
              </a:rPr>
              <a:t>sensoriale, la caratterizzazione di nuove varietà e lo studio dell’influenza del territorio su varietà coltivate in areali differenti. I risultati dell’analisi sensoriale sono stati presentati ad importanti conferenze (IV Convegno ITRC a Bangkok, V e VI Convegno Società Italiana di Scienze Sensoriali), oltre ad essere presenti nell’Atlante Sensoriale dei Prodotti Alimentari (SISS) che per la prima volta dedica un </a:t>
            </a:r>
            <a:r>
              <a:rPr lang="it-IT" sz="1050" b="0" spc="-30" dirty="0" smtClean="0">
                <a:solidFill>
                  <a:prstClr val="black"/>
                </a:solidFill>
                <a:latin typeface="Century Gothic"/>
              </a:rPr>
              <a:t>capitolo intero </a:t>
            </a:r>
            <a:r>
              <a:rPr lang="it-IT" sz="1050" b="0" spc="-30" dirty="0">
                <a:solidFill>
                  <a:prstClr val="black"/>
                </a:solidFill>
                <a:latin typeface="Century Gothic"/>
              </a:rPr>
              <a:t>all’analisi sensoriale del riso.</a:t>
            </a:r>
          </a:p>
          <a:p>
            <a:pPr marL="36000" marR="0" lvl="0" indent="-342900" algn="r" defTabSz="914400" rtl="0" eaLnBrk="1" fontAlgn="auto" latinLnBrk="0" hangingPunct="1">
              <a:lnSpc>
                <a:spcPct val="80000"/>
              </a:lnSpc>
              <a:spcBef>
                <a:spcPts val="0"/>
              </a:spcBef>
              <a:spcAft>
                <a:spcPts val="1950"/>
              </a:spcAft>
              <a:buClrTx/>
              <a:buSzTx/>
              <a:buFont typeface="Arial" pitchFamily="34" charset="0"/>
              <a:buNone/>
              <a:tabLst/>
              <a:defRPr/>
            </a:pPr>
            <a:r>
              <a:rPr kumimoji="0" lang="it-IT" sz="1100" b="0" i="0" u="none" strike="noStrike" kern="1200" cap="none" spc="0" normalizeH="0" baseline="0" noProof="0" dirty="0" smtClean="0">
                <a:ln>
                  <a:noFill/>
                </a:ln>
                <a:solidFill>
                  <a:prstClr val="black"/>
                </a:solidFill>
                <a:effectLst/>
                <a:uLnTx/>
                <a:uFillTx/>
                <a:latin typeface="Century Gothic"/>
                <a:ea typeface="+mn-ea"/>
                <a:cs typeface="+mn-cs"/>
              </a:rPr>
              <a:t> </a:t>
            </a:r>
            <a:r>
              <a:rPr kumimoji="0" lang="it-IT" sz="800" b="0" i="1" u="none" strike="noStrike" kern="1200" cap="none" spc="0" normalizeH="0" baseline="0" noProof="0" dirty="0" smtClean="0">
                <a:ln>
                  <a:noFill/>
                </a:ln>
                <a:solidFill>
                  <a:prstClr val="black"/>
                </a:solidFill>
                <a:effectLst/>
                <a:uLnTx/>
                <a:uFillTx/>
                <a:latin typeface="Century Gothic"/>
                <a:ea typeface="+mn-ea"/>
                <a:cs typeface="+mn-cs"/>
              </a:rPr>
              <a:t>Fonte: </a:t>
            </a:r>
            <a:r>
              <a:rPr lang="it-IT" sz="800" b="0" i="1" dirty="0" smtClean="0">
                <a:solidFill>
                  <a:prstClr val="black"/>
                </a:solidFill>
                <a:latin typeface="Century Gothic"/>
              </a:rPr>
              <a:t>Universal Journal of </a:t>
            </a:r>
            <a:r>
              <a:rPr lang="it-IT" sz="800" b="0" i="1" dirty="0" err="1" smtClean="0">
                <a:solidFill>
                  <a:prstClr val="black"/>
                </a:solidFill>
                <a:latin typeface="Century Gothic"/>
              </a:rPr>
              <a:t>Agricultural</a:t>
            </a:r>
            <a:r>
              <a:rPr lang="it-IT" sz="800" b="0" i="1" dirty="0" smtClean="0">
                <a:solidFill>
                  <a:prstClr val="black"/>
                </a:solidFill>
                <a:latin typeface="Century Gothic"/>
              </a:rPr>
              <a:t> </a:t>
            </a:r>
            <a:r>
              <a:rPr lang="it-IT" sz="800" b="0" i="1" dirty="0" err="1" smtClean="0">
                <a:solidFill>
                  <a:prstClr val="black"/>
                </a:solidFill>
                <a:latin typeface="Century Gothic"/>
              </a:rPr>
              <a:t>Research</a:t>
            </a:r>
            <a:endParaRPr kumimoji="0" lang="it-IT" sz="800" b="0" i="1" u="none" strike="noStrike" kern="1200" cap="none" spc="0" normalizeH="0" baseline="0" noProof="0" dirty="0">
              <a:ln>
                <a:noFill/>
              </a:ln>
              <a:solidFill>
                <a:prstClr val="black"/>
              </a:solidFill>
              <a:effectLst/>
              <a:uLnTx/>
              <a:uFillTx/>
              <a:latin typeface="Century Gothic"/>
              <a:ea typeface="+mn-ea"/>
              <a:cs typeface="+mn-cs"/>
            </a:endParaRPr>
          </a:p>
        </p:txBody>
      </p:sp>
    </p:spTree>
    <p:extLst>
      <p:ext uri="{BB962C8B-B14F-4D97-AF65-F5344CB8AC3E}">
        <p14:creationId xmlns:p14="http://schemas.microsoft.com/office/powerpoint/2010/main" val="17153431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en-US"/>
          </a:p>
        </p:txBody>
      </p:sp>
      <p:sp>
        <p:nvSpPr>
          <p:cNvPr id="3" name="Sottotitolo 2"/>
          <p:cNvSpPr>
            <a:spLocks noGrp="1"/>
          </p:cNvSpPr>
          <p:nvPr>
            <p:ph type="subTitle" idx="1"/>
          </p:nvPr>
        </p:nvSpPr>
        <p:spPr/>
        <p:txBody>
          <a:bodyPr/>
          <a:lstStyle/>
          <a:p>
            <a:endParaRPr lang="en-US"/>
          </a:p>
        </p:txBody>
      </p:sp>
      <p:pic>
        <p:nvPicPr>
          <p:cNvPr id="1026" name="Picture 2" descr="C:\Users\ssilvest\AppData\Local\Microsoft\Windows\Temporary Internet Files\Content.Outlook\QRGYQSS0\sfond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ttangolo 3"/>
          <p:cNvSpPr/>
          <p:nvPr/>
        </p:nvSpPr>
        <p:spPr>
          <a:xfrm>
            <a:off x="502327" y="347332"/>
            <a:ext cx="8280000" cy="6232797"/>
          </a:xfrm>
          <a:prstGeom prst="rect">
            <a:avLst/>
          </a:prstGeom>
          <a:solidFill>
            <a:schemeClr val="bg1"/>
          </a:solidFill>
          <a:ln w="22225">
            <a:solidFill>
              <a:srgbClr val="4D47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uppo 6"/>
          <p:cNvGrpSpPr/>
          <p:nvPr/>
        </p:nvGrpSpPr>
        <p:grpSpPr>
          <a:xfrm>
            <a:off x="748776" y="-36909"/>
            <a:ext cx="3672000" cy="630000"/>
            <a:chOff x="748776" y="-36909"/>
            <a:chExt cx="3672000" cy="720080"/>
          </a:xfrm>
        </p:grpSpPr>
        <p:sp>
          <p:nvSpPr>
            <p:cNvPr id="6" name="Rettangolo 5"/>
            <p:cNvSpPr/>
            <p:nvPr/>
          </p:nvSpPr>
          <p:spPr>
            <a:xfrm>
              <a:off x="748776" y="-28699"/>
              <a:ext cx="3672000" cy="711870"/>
            </a:xfrm>
            <a:prstGeom prst="rect">
              <a:avLst/>
            </a:prstGeom>
            <a:solidFill>
              <a:schemeClr val="bg1">
                <a:lumMod val="95000"/>
              </a:schemeClr>
            </a:solidFill>
            <a:ln w="25400">
              <a:solidFill>
                <a:srgbClr val="698E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ttangolo 4"/>
            <p:cNvSpPr/>
            <p:nvPr/>
          </p:nvSpPr>
          <p:spPr>
            <a:xfrm>
              <a:off x="843506" y="-36909"/>
              <a:ext cx="3492000" cy="630000"/>
            </a:xfrm>
            <a:prstGeom prst="rect">
              <a:avLst/>
            </a:prstGeom>
            <a:solidFill>
              <a:srgbClr val="71685A"/>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itolo 1"/>
          <p:cNvSpPr txBox="1">
            <a:spLocks/>
          </p:cNvSpPr>
          <p:nvPr/>
        </p:nvSpPr>
        <p:spPr>
          <a:xfrm>
            <a:off x="865685" y="93027"/>
            <a:ext cx="4032447" cy="508611"/>
          </a:xfrm>
          <a:prstGeom prst="rect">
            <a:avLst/>
          </a:prstGeom>
        </p:spPr>
        <p:txBody>
          <a:bodyPr vert="horz" lIns="91440" tIns="45720" rIns="91440" bIns="45720" rtlCol="0" anchor="b">
            <a:normAutofit/>
          </a:bodyPr>
          <a:lstStyle>
            <a:lvl1pPr algn="l" defTabSz="9144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it-IT" sz="2000" b="0" i="0" u="none" strike="noStrike" kern="1200" cap="small" spc="0" normalizeH="0" baseline="0" noProof="0" dirty="0" err="1" smtClean="0">
                <a:ln>
                  <a:noFill/>
                </a:ln>
                <a:solidFill>
                  <a:srgbClr val="94C600"/>
                </a:solidFill>
                <a:effectLst/>
                <a:uLnTx/>
                <a:uFillTx/>
                <a:latin typeface="Century Gothic"/>
                <a:ea typeface="+mj-ea"/>
                <a:cs typeface="+mj-cs"/>
              </a:rPr>
              <a:t>Riso&amp;Alimentazione</a:t>
            </a:r>
            <a:endParaRPr kumimoji="0" lang="it-IT" sz="2000" b="0" i="0" u="none" strike="noStrike" kern="1200" cap="small" spc="0" normalizeH="0" baseline="0" noProof="0" dirty="0">
              <a:ln>
                <a:noFill/>
              </a:ln>
              <a:solidFill>
                <a:srgbClr val="94C600"/>
              </a:solidFill>
              <a:effectLst/>
              <a:uLnTx/>
              <a:uFillTx/>
              <a:latin typeface="Century Gothic"/>
              <a:ea typeface="+mj-ea"/>
              <a:cs typeface="+mj-cs"/>
            </a:endParaRPr>
          </a:p>
        </p:txBody>
      </p:sp>
      <p:sp>
        <p:nvSpPr>
          <p:cNvPr id="11" name="Segnaposto contenuto 2"/>
          <p:cNvSpPr txBox="1">
            <a:spLocks/>
          </p:cNvSpPr>
          <p:nvPr/>
        </p:nvSpPr>
        <p:spPr>
          <a:xfrm>
            <a:off x="750990" y="660842"/>
            <a:ext cx="3677032" cy="2552134"/>
          </a:xfrm>
          <a:prstGeom prst="rect">
            <a:avLst/>
          </a:prstGeom>
          <a:ln>
            <a:solidFill>
              <a:srgbClr val="94C600"/>
            </a:solidFill>
          </a:ln>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36000" marR="0" lvl="0" indent="-342900" algn="just" defTabSz="914400" rtl="0" eaLnBrk="1" fontAlgn="auto" latinLnBrk="0" hangingPunct="1">
              <a:lnSpc>
                <a:spcPct val="90000"/>
              </a:lnSpc>
              <a:spcAft>
                <a:spcPts val="0"/>
              </a:spcAft>
              <a:buClrTx/>
              <a:buSzTx/>
              <a:buFont typeface="Arial" pitchFamily="34" charset="0"/>
              <a:buNone/>
              <a:tabLst/>
              <a:defRPr/>
            </a:pPr>
            <a:r>
              <a:rPr kumimoji="0" lang="it-IT" sz="1100" b="1" i="0" u="none" strike="noStrike" kern="1200" cap="none" spc="0" normalizeH="0" baseline="0" noProof="0" dirty="0" smtClean="0">
                <a:ln>
                  <a:noFill/>
                </a:ln>
                <a:solidFill>
                  <a:prstClr val="black"/>
                </a:solidFill>
                <a:effectLst/>
                <a:uLnTx/>
                <a:uFillTx/>
                <a:latin typeface="Century Gothic"/>
                <a:ea typeface="+mn-ea"/>
                <a:cs typeface="+mn-cs"/>
              </a:rPr>
              <a:t>Tecnologia &amp; Riso</a:t>
            </a:r>
          </a:p>
          <a:p>
            <a:pPr marL="36000" lvl="0" algn="just">
              <a:lnSpc>
                <a:spcPct val="90000"/>
              </a:lnSpc>
              <a:spcBef>
                <a:spcPts val="600"/>
              </a:spcBef>
              <a:defRPr/>
            </a:pPr>
            <a:r>
              <a:rPr lang="it-IT" sz="1100" b="0" dirty="0" smtClean="0">
                <a:solidFill>
                  <a:prstClr val="black"/>
                </a:solidFill>
                <a:latin typeface="Century Gothic"/>
              </a:rPr>
              <a:t>L’ente governativo statunitense denominato </a:t>
            </a:r>
            <a:r>
              <a:rPr lang="it-IT" sz="1100" b="0" dirty="0" err="1" smtClean="0">
                <a:solidFill>
                  <a:prstClr val="black"/>
                </a:solidFill>
                <a:latin typeface="Century Gothic"/>
              </a:rPr>
              <a:t>Food</a:t>
            </a:r>
            <a:r>
              <a:rPr lang="it-IT" sz="1100" b="0" dirty="0" smtClean="0">
                <a:solidFill>
                  <a:prstClr val="black"/>
                </a:solidFill>
                <a:latin typeface="Century Gothic"/>
              </a:rPr>
              <a:t> and </a:t>
            </a:r>
            <a:r>
              <a:rPr lang="it-IT" sz="1100" b="0" dirty="0" err="1" smtClean="0">
                <a:solidFill>
                  <a:prstClr val="black"/>
                </a:solidFill>
                <a:latin typeface="Century Gothic"/>
              </a:rPr>
              <a:t>Drug</a:t>
            </a:r>
            <a:r>
              <a:rPr lang="it-IT" sz="1100" b="0" dirty="0" smtClean="0">
                <a:solidFill>
                  <a:prstClr val="black"/>
                </a:solidFill>
                <a:latin typeface="Century Gothic"/>
              </a:rPr>
              <a:t> Administration ha conferito </a:t>
            </a:r>
            <a:r>
              <a:rPr lang="it-IT" sz="1100" b="0" dirty="0">
                <a:solidFill>
                  <a:prstClr val="black"/>
                </a:solidFill>
                <a:latin typeface="Century Gothic"/>
              </a:rPr>
              <a:t>la classificazione come GRAS (</a:t>
            </a:r>
            <a:r>
              <a:rPr lang="it-IT" sz="1100" b="0" dirty="0" err="1">
                <a:solidFill>
                  <a:prstClr val="black"/>
                </a:solidFill>
                <a:latin typeface="Century Gothic"/>
              </a:rPr>
              <a:t>Generally</a:t>
            </a:r>
            <a:r>
              <a:rPr lang="it-IT" sz="1100" b="0" dirty="0">
                <a:solidFill>
                  <a:prstClr val="black"/>
                </a:solidFill>
                <a:latin typeface="Century Gothic"/>
              </a:rPr>
              <a:t> </a:t>
            </a:r>
            <a:r>
              <a:rPr lang="it-IT" sz="1100" b="0" dirty="0" err="1">
                <a:solidFill>
                  <a:prstClr val="black"/>
                </a:solidFill>
                <a:latin typeface="Century Gothic"/>
              </a:rPr>
              <a:t>recognized</a:t>
            </a:r>
            <a:r>
              <a:rPr lang="it-IT" sz="1100" b="0" dirty="0">
                <a:solidFill>
                  <a:prstClr val="black"/>
                </a:solidFill>
                <a:latin typeface="Century Gothic"/>
              </a:rPr>
              <a:t> </a:t>
            </a:r>
            <a:r>
              <a:rPr lang="it-IT" sz="1100" b="0" dirty="0" err="1">
                <a:solidFill>
                  <a:prstClr val="black"/>
                </a:solidFill>
                <a:latin typeface="Century Gothic"/>
              </a:rPr>
              <a:t>as</a:t>
            </a:r>
            <a:r>
              <a:rPr lang="it-IT" sz="1100" b="0" dirty="0">
                <a:solidFill>
                  <a:prstClr val="black"/>
                </a:solidFill>
                <a:latin typeface="Century Gothic"/>
              </a:rPr>
              <a:t> </a:t>
            </a:r>
            <a:r>
              <a:rPr lang="it-IT" sz="1100" b="0" dirty="0" err="1" smtClean="0">
                <a:solidFill>
                  <a:prstClr val="black"/>
                </a:solidFill>
                <a:latin typeface="Century Gothic"/>
              </a:rPr>
              <a:t>safe</a:t>
            </a:r>
            <a:r>
              <a:rPr lang="it-IT" sz="1100" b="0" dirty="0" smtClean="0">
                <a:solidFill>
                  <a:prstClr val="black"/>
                </a:solidFill>
                <a:latin typeface="Century Gothic"/>
              </a:rPr>
              <a:t>) a una proteina (</a:t>
            </a:r>
            <a:r>
              <a:rPr lang="it-IT" sz="1100" b="0" dirty="0" err="1" smtClean="0">
                <a:solidFill>
                  <a:prstClr val="black"/>
                </a:solidFill>
                <a:latin typeface="Century Gothic"/>
              </a:rPr>
              <a:t>orizateina</a:t>
            </a:r>
            <a:r>
              <a:rPr lang="it-IT" sz="1100" b="0" dirty="0" smtClean="0">
                <a:solidFill>
                  <a:prstClr val="black"/>
                </a:solidFill>
                <a:latin typeface="Century Gothic"/>
              </a:rPr>
              <a:t>) del riso integrale. Grazie alla classificazione come  GRAS queste tipologie di proteine non saranno più considerate solo delle fonti proteiche alternative da usare come integratori o in un numero ristretto di prodotti alimentari, ma potranno diventare ingredienti utilizzabili da tutti. Studi clinici condotti sull’</a:t>
            </a:r>
            <a:r>
              <a:rPr lang="it-IT" sz="1100" b="0" dirty="0" err="1" smtClean="0">
                <a:solidFill>
                  <a:prstClr val="black"/>
                </a:solidFill>
                <a:latin typeface="Century Gothic"/>
              </a:rPr>
              <a:t>orizateina</a:t>
            </a:r>
            <a:r>
              <a:rPr lang="it-IT" sz="1100" b="0" dirty="0" smtClean="0">
                <a:solidFill>
                  <a:prstClr val="black"/>
                </a:solidFill>
                <a:latin typeface="Century Gothic"/>
              </a:rPr>
              <a:t> ne hanno dimostrato l’efficacia nella costruzione ed il mantenimento del tessuto muscolare, con effetti confrontabili con le proteine del siero del latte.</a:t>
            </a:r>
            <a:endParaRPr lang="it-IT" sz="1100" b="0" dirty="0">
              <a:solidFill>
                <a:prstClr val="black"/>
              </a:solidFill>
              <a:latin typeface="Century Gothic"/>
            </a:endParaRPr>
          </a:p>
          <a:p>
            <a:pPr marL="36000" marR="0" lvl="0" indent="-342900" algn="r" defTabSz="914400" rtl="0" eaLnBrk="1" fontAlgn="auto" latinLnBrk="0" hangingPunct="1">
              <a:lnSpc>
                <a:spcPct val="80000"/>
              </a:lnSpc>
              <a:spcBef>
                <a:spcPts val="0"/>
              </a:spcBef>
              <a:spcAft>
                <a:spcPts val="1950"/>
              </a:spcAft>
              <a:buClrTx/>
              <a:buSzTx/>
              <a:buFont typeface="Arial" pitchFamily="34" charset="0"/>
              <a:buNone/>
              <a:tabLst/>
              <a:defRPr/>
            </a:pPr>
            <a:r>
              <a:rPr kumimoji="0" lang="it-IT" sz="800" b="0" i="1" u="none" strike="noStrike" kern="1200" cap="none" spc="0" normalizeH="0" baseline="0" noProof="0" dirty="0" smtClean="0">
                <a:ln>
                  <a:noFill/>
                </a:ln>
                <a:solidFill>
                  <a:prstClr val="black"/>
                </a:solidFill>
                <a:effectLst/>
                <a:uLnTx/>
                <a:uFillTx/>
                <a:latin typeface="Century Gothic"/>
                <a:ea typeface="+mn-ea"/>
                <a:cs typeface="+mn-cs"/>
              </a:rPr>
              <a:t>Fonte: «Macchine Alimentari»</a:t>
            </a:r>
          </a:p>
          <a:p>
            <a:pPr marL="36000" marR="0" lvl="0" indent="-342900" algn="just" defTabSz="914400" rtl="0" eaLnBrk="1" fontAlgn="auto" latinLnBrk="0" hangingPunct="1">
              <a:lnSpc>
                <a:spcPct val="80000"/>
              </a:lnSpc>
              <a:spcBef>
                <a:spcPts val="800"/>
              </a:spcBef>
              <a:spcAft>
                <a:spcPts val="0"/>
              </a:spcAft>
              <a:buClrTx/>
              <a:buSzTx/>
              <a:buFont typeface="Arial" pitchFamily="34" charset="0"/>
              <a:buNone/>
              <a:tabLst/>
              <a:defRPr/>
            </a:pPr>
            <a:endParaRPr kumimoji="0" lang="it-IT" sz="1100" b="0" i="0" u="none" strike="noStrike" kern="1200" cap="none" spc="0" normalizeH="0" baseline="0" noProof="0" dirty="0">
              <a:ln>
                <a:noFill/>
              </a:ln>
              <a:solidFill>
                <a:prstClr val="black"/>
              </a:solidFill>
              <a:effectLst/>
              <a:uLnTx/>
              <a:uFillTx/>
              <a:latin typeface="Century Gothic"/>
              <a:ea typeface="+mn-ea"/>
              <a:cs typeface="+mn-cs"/>
            </a:endParaRPr>
          </a:p>
        </p:txBody>
      </p:sp>
      <p:sp>
        <p:nvSpPr>
          <p:cNvPr id="12" name="Segnaposto contenuto 2"/>
          <p:cNvSpPr txBox="1">
            <a:spLocks/>
          </p:cNvSpPr>
          <p:nvPr/>
        </p:nvSpPr>
        <p:spPr>
          <a:xfrm>
            <a:off x="4706211" y="476672"/>
            <a:ext cx="3677032" cy="6048672"/>
          </a:xfrm>
          <a:prstGeom prst="rect">
            <a:avLst/>
          </a:prstGeom>
          <a:ln>
            <a:solidFill>
              <a:srgbClr val="94C600"/>
            </a:solidFill>
          </a:ln>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36000" marR="0" lvl="0" indent="-342900" algn="just" defTabSz="914400" rtl="0" eaLnBrk="1" fontAlgn="auto" latinLnBrk="0" hangingPunct="1">
              <a:lnSpc>
                <a:spcPct val="90000"/>
              </a:lnSpc>
              <a:spcAft>
                <a:spcPts val="0"/>
              </a:spcAft>
              <a:buClrTx/>
              <a:buSzTx/>
              <a:buFont typeface="Arial" pitchFamily="34" charset="0"/>
              <a:buNone/>
              <a:tabLst/>
              <a:defRPr/>
            </a:pPr>
            <a:r>
              <a:rPr kumimoji="0" lang="it-IT" sz="1100" b="1" i="0" u="none" strike="noStrike" kern="1200" cap="none" spc="0" normalizeH="0" baseline="0" noProof="0" dirty="0" smtClean="0">
                <a:ln>
                  <a:noFill/>
                </a:ln>
                <a:solidFill>
                  <a:prstClr val="black"/>
                </a:solidFill>
                <a:effectLst/>
                <a:uLnTx/>
                <a:uFillTx/>
                <a:latin typeface="Century Gothic"/>
                <a:ea typeface="+mn-ea"/>
                <a:cs typeface="+mn-cs"/>
              </a:rPr>
              <a:t>Sicurezza alimentare</a:t>
            </a:r>
          </a:p>
          <a:p>
            <a:pPr marL="36000" lvl="0" algn="just">
              <a:lnSpc>
                <a:spcPct val="90000"/>
              </a:lnSpc>
              <a:spcBef>
                <a:spcPts val="600"/>
              </a:spcBef>
              <a:defRPr/>
            </a:pPr>
            <a:r>
              <a:rPr lang="it-IT" sz="1100" b="0" dirty="0" smtClean="0">
                <a:solidFill>
                  <a:prstClr val="black"/>
                </a:solidFill>
                <a:latin typeface="Century Gothic"/>
              </a:rPr>
              <a:t>Riso a DNA controllato: valutazione dell’interesse del consumatore</a:t>
            </a:r>
          </a:p>
          <a:p>
            <a:pPr marL="36000" lvl="0" algn="just">
              <a:lnSpc>
                <a:spcPct val="90000"/>
              </a:lnSpc>
              <a:spcBef>
                <a:spcPts val="600"/>
              </a:spcBef>
              <a:defRPr/>
            </a:pPr>
            <a:r>
              <a:rPr lang="it-IT" sz="1100" b="0" dirty="0" smtClean="0">
                <a:solidFill>
                  <a:prstClr val="black"/>
                </a:solidFill>
                <a:latin typeface="Century Gothic"/>
              </a:rPr>
              <a:t>Negli ultimi anni il progressivo deterioramento della redditività del settore ha portato alcuni produttori a studiare soluzioni sempre più innovative. In un recente studio, effettuato da un gruppo di ricercatori italiani dell’Università degli Studi di Milano (Ferrazzi et al., 2016), viene valutato l’interesse e la percezione da parte del consumatore del riso completamente tracciato utilizzando l’analisi del DNA.</a:t>
            </a:r>
          </a:p>
          <a:p>
            <a:pPr marL="36000" lvl="0" algn="just">
              <a:lnSpc>
                <a:spcPct val="90000"/>
              </a:lnSpc>
              <a:spcBef>
                <a:spcPts val="600"/>
              </a:spcBef>
              <a:defRPr/>
            </a:pPr>
            <a:r>
              <a:rPr lang="it-IT" sz="1100" b="0" dirty="0" smtClean="0">
                <a:solidFill>
                  <a:prstClr val="black"/>
                </a:solidFill>
                <a:latin typeface="Century Gothic"/>
              </a:rPr>
              <a:t>Per l’analisi, è stato predisposto un questionario per valutare il packaging  utilizzato e le informazioni riportate sulla confezione. Tra gli attributi di maggiore interesse si segnalano la territorialità, la </a:t>
            </a:r>
            <a:r>
              <a:rPr lang="it-IT" sz="1100" b="0" dirty="0" err="1" smtClean="0">
                <a:solidFill>
                  <a:prstClr val="black"/>
                </a:solidFill>
                <a:latin typeface="Century Gothic"/>
              </a:rPr>
              <a:t>tradizionalità</a:t>
            </a:r>
            <a:r>
              <a:rPr lang="it-IT" sz="1100" b="0" dirty="0" smtClean="0">
                <a:solidFill>
                  <a:prstClr val="black"/>
                </a:solidFill>
                <a:latin typeface="Century Gothic"/>
              </a:rPr>
              <a:t> e la tracciabilità. L’indagine rileva che i consumatori percepiscono il layout come un elemento da migliorare. Infine, per ciò che concerne il marchio DNA controllato si ottengono dati controversi: da una parte i consumatori lo considerano come elemento fondamentale che garantisce la tracciabilità e l’identità territoriale del prodotto, per altri, risulta essere un simbolo che rimanda a modificazioni genetiche, generando diffidenza. Concludendo, territorialità e certificazione del prodotto, oltre alle relative informazioni, rappresentano una discriminante positiva nella decisione d’acquisto da parte del consumatore che si trova a dover scegliere tra una molteplicità di prodotti appartenenti alla stessa categoria merceologica</a:t>
            </a:r>
            <a:r>
              <a:rPr lang="it-IT" sz="1100" b="0" dirty="0" smtClean="0">
                <a:solidFill>
                  <a:prstClr val="black"/>
                </a:solidFill>
                <a:latin typeface="Century Gothic"/>
              </a:rPr>
              <a:t>. Per andare in contro all’interesse del consumatore sulla </a:t>
            </a:r>
            <a:r>
              <a:rPr lang="it-IT" sz="1100" b="0" smtClean="0">
                <a:solidFill>
                  <a:prstClr val="black"/>
                </a:solidFill>
                <a:latin typeface="Century Gothic"/>
              </a:rPr>
              <a:t>tracciabilità ENR sta </a:t>
            </a:r>
            <a:r>
              <a:rPr lang="it-IT" sz="1100" b="0" dirty="0" smtClean="0">
                <a:solidFill>
                  <a:prstClr val="black"/>
                </a:solidFill>
                <a:latin typeface="Century Gothic"/>
              </a:rPr>
              <a:t>mettendo a punto una metodica per la determinazione del DNA.</a:t>
            </a:r>
            <a:endParaRPr lang="it-IT" sz="1100" b="0" dirty="0" smtClean="0">
              <a:solidFill>
                <a:prstClr val="black"/>
              </a:solidFill>
              <a:latin typeface="Century Gothic"/>
            </a:endParaRPr>
          </a:p>
          <a:p>
            <a:pPr marL="36000" lvl="0" algn="just">
              <a:lnSpc>
                <a:spcPct val="90000"/>
              </a:lnSpc>
              <a:spcBef>
                <a:spcPts val="600"/>
              </a:spcBef>
              <a:defRPr/>
            </a:pPr>
            <a:endParaRPr lang="it-IT" sz="1100" b="0" dirty="0">
              <a:solidFill>
                <a:prstClr val="black"/>
              </a:solidFill>
              <a:latin typeface="Century Gothic"/>
            </a:endParaRPr>
          </a:p>
          <a:p>
            <a:pPr lvl="0" algn="r">
              <a:lnSpc>
                <a:spcPct val="80000"/>
              </a:lnSpc>
              <a:spcBef>
                <a:spcPts val="0"/>
              </a:spcBef>
              <a:defRPr/>
            </a:pPr>
            <a:r>
              <a:rPr kumimoji="0" lang="it-IT" sz="800" b="0" i="1" u="none" strike="noStrike" kern="1200" cap="none" spc="0" normalizeH="0" baseline="0" noProof="0" dirty="0" smtClean="0">
                <a:ln>
                  <a:noFill/>
                </a:ln>
                <a:solidFill>
                  <a:prstClr val="black"/>
                </a:solidFill>
                <a:effectLst/>
                <a:uLnTx/>
                <a:uFillTx/>
                <a:latin typeface="Century Gothic"/>
                <a:ea typeface="+mn-ea"/>
                <a:cs typeface="+mn-cs"/>
              </a:rPr>
              <a:t>Fonte: «C. Ippolito</a:t>
            </a:r>
            <a:r>
              <a:rPr kumimoji="0" lang="it-IT" sz="800" b="0" i="1" u="none" strike="noStrike" kern="1200" cap="none" spc="0" normalizeH="0" noProof="0" dirty="0" smtClean="0">
                <a:ln>
                  <a:noFill/>
                </a:ln>
                <a:solidFill>
                  <a:prstClr val="black"/>
                </a:solidFill>
                <a:effectLst/>
                <a:uLnTx/>
                <a:uFillTx/>
                <a:latin typeface="Century Gothic"/>
                <a:ea typeface="+mn-ea"/>
                <a:cs typeface="+mn-cs"/>
              </a:rPr>
              <a:t> et al., </a:t>
            </a:r>
            <a:r>
              <a:rPr kumimoji="0" lang="it-IT" sz="800" b="0" i="1" u="none" strike="noStrike" kern="1200" cap="none" spc="0" normalizeH="0" noProof="0" dirty="0" err="1" smtClean="0">
                <a:ln>
                  <a:noFill/>
                </a:ln>
                <a:solidFill>
                  <a:prstClr val="black"/>
                </a:solidFill>
                <a:effectLst/>
                <a:uLnTx/>
                <a:uFillTx/>
                <a:latin typeface="Century Gothic"/>
                <a:ea typeface="+mn-ea"/>
                <a:cs typeface="+mn-cs"/>
              </a:rPr>
              <a:t>Italian</a:t>
            </a:r>
            <a:r>
              <a:rPr kumimoji="0" lang="it-IT" sz="800" b="0" i="1" u="none" strike="noStrike" kern="1200" cap="none" spc="0" normalizeH="0" noProof="0" dirty="0" smtClean="0">
                <a:ln>
                  <a:noFill/>
                </a:ln>
                <a:solidFill>
                  <a:prstClr val="black"/>
                </a:solidFill>
                <a:effectLst/>
                <a:uLnTx/>
                <a:uFillTx/>
                <a:latin typeface="Century Gothic"/>
                <a:ea typeface="+mn-ea"/>
                <a:cs typeface="+mn-cs"/>
              </a:rPr>
              <a:t> Journal of </a:t>
            </a:r>
            <a:r>
              <a:rPr lang="it-IT" sz="800" b="0" i="1" dirty="0" err="1" smtClean="0">
                <a:solidFill>
                  <a:prstClr val="black"/>
                </a:solidFill>
                <a:latin typeface="Century Gothic"/>
              </a:rPr>
              <a:t>Food</a:t>
            </a:r>
            <a:r>
              <a:rPr lang="it-IT" sz="800" b="0" i="1" dirty="0" smtClean="0">
                <a:solidFill>
                  <a:prstClr val="black"/>
                </a:solidFill>
                <a:latin typeface="Century Gothic"/>
              </a:rPr>
              <a:t> </a:t>
            </a:r>
            <a:r>
              <a:rPr lang="it-IT" sz="800" b="0" i="1" dirty="0" err="1" smtClean="0">
                <a:solidFill>
                  <a:prstClr val="black"/>
                </a:solidFill>
                <a:latin typeface="Century Gothic"/>
              </a:rPr>
              <a:t>Safety</a:t>
            </a:r>
            <a:r>
              <a:rPr lang="it-IT" sz="800" b="0" i="1" dirty="0" smtClean="0">
                <a:solidFill>
                  <a:prstClr val="black"/>
                </a:solidFill>
                <a:latin typeface="Century Gothic"/>
              </a:rPr>
              <a:t>, 5, 2016, 25» </a:t>
            </a:r>
          </a:p>
          <a:p>
            <a:pPr lvl="0" indent="15875" algn="r">
              <a:lnSpc>
                <a:spcPct val="80000"/>
              </a:lnSpc>
              <a:spcBef>
                <a:spcPts val="0"/>
              </a:spcBef>
              <a:defRPr/>
            </a:pPr>
            <a:r>
              <a:rPr lang="it-IT" sz="800" b="0" i="1" dirty="0" smtClean="0">
                <a:solidFill>
                  <a:prstClr val="black"/>
                </a:solidFill>
                <a:latin typeface="Century Gothic"/>
              </a:rPr>
              <a:t>«G. </a:t>
            </a:r>
            <a:r>
              <a:rPr lang="it-IT" sz="800" b="0" i="1" dirty="0">
                <a:solidFill>
                  <a:prstClr val="black"/>
                </a:solidFill>
                <a:latin typeface="Century Gothic"/>
              </a:rPr>
              <a:t>Ferrazzi </a:t>
            </a:r>
            <a:r>
              <a:rPr lang="it-IT" sz="800" b="0" i="1" dirty="0" smtClean="0">
                <a:solidFill>
                  <a:prstClr val="black"/>
                </a:solidFill>
                <a:latin typeface="Century Gothic"/>
              </a:rPr>
              <a:t>et al., </a:t>
            </a:r>
            <a:r>
              <a:rPr lang="it-IT" sz="800" b="0" i="1" dirty="0" err="1" smtClean="0">
                <a:solidFill>
                  <a:prstClr val="black"/>
                </a:solidFill>
                <a:latin typeface="Century Gothic"/>
              </a:rPr>
              <a:t>Italian</a:t>
            </a:r>
            <a:r>
              <a:rPr lang="it-IT" sz="800" b="0" i="1" dirty="0" smtClean="0">
                <a:solidFill>
                  <a:prstClr val="black"/>
                </a:solidFill>
                <a:latin typeface="Century Gothic"/>
              </a:rPr>
              <a:t> Journal of </a:t>
            </a:r>
            <a:r>
              <a:rPr lang="it-IT" sz="800" b="0" i="1" dirty="0" err="1" smtClean="0">
                <a:solidFill>
                  <a:prstClr val="black"/>
                </a:solidFill>
                <a:latin typeface="Century Gothic"/>
              </a:rPr>
              <a:t>Food</a:t>
            </a:r>
            <a:r>
              <a:rPr lang="it-IT" sz="800" b="0" i="1" dirty="0" smtClean="0">
                <a:solidFill>
                  <a:prstClr val="black"/>
                </a:solidFill>
                <a:latin typeface="Century Gothic"/>
              </a:rPr>
              <a:t> </a:t>
            </a:r>
            <a:r>
              <a:rPr lang="it-IT" sz="800" b="0" i="1" dirty="0" err="1" smtClean="0">
                <a:solidFill>
                  <a:prstClr val="black"/>
                </a:solidFill>
                <a:latin typeface="Century Gothic"/>
              </a:rPr>
              <a:t>Safety</a:t>
            </a:r>
            <a:r>
              <a:rPr lang="it-IT" sz="800" b="0" i="1" dirty="0" smtClean="0">
                <a:solidFill>
                  <a:prstClr val="black"/>
                </a:solidFill>
                <a:latin typeface="Century Gothic"/>
              </a:rPr>
              <a:t>, 5, 2016, 14»</a:t>
            </a:r>
          </a:p>
          <a:p>
            <a:pPr marL="36000" marR="0" lvl="0" indent="-342900" algn="r" defTabSz="914400" rtl="0" eaLnBrk="1" fontAlgn="auto" latinLnBrk="0" hangingPunct="1">
              <a:lnSpc>
                <a:spcPct val="80000"/>
              </a:lnSpc>
              <a:spcBef>
                <a:spcPts val="0"/>
              </a:spcBef>
              <a:spcAft>
                <a:spcPts val="1950"/>
              </a:spcAft>
              <a:buClrTx/>
              <a:buSzTx/>
              <a:buFont typeface="Arial" pitchFamily="34" charset="0"/>
              <a:buNone/>
              <a:tabLst/>
              <a:defRPr/>
            </a:pPr>
            <a:endParaRPr lang="it-IT" sz="800" b="0" i="1" dirty="0" smtClean="0">
              <a:solidFill>
                <a:prstClr val="black"/>
              </a:solidFill>
              <a:latin typeface="Century Gothic"/>
            </a:endParaRPr>
          </a:p>
        </p:txBody>
      </p:sp>
      <p:sp>
        <p:nvSpPr>
          <p:cNvPr id="14" name="Segnaposto contenuto 2"/>
          <p:cNvSpPr txBox="1">
            <a:spLocks/>
          </p:cNvSpPr>
          <p:nvPr/>
        </p:nvSpPr>
        <p:spPr>
          <a:xfrm>
            <a:off x="750952" y="3289070"/>
            <a:ext cx="3677032" cy="3236274"/>
          </a:xfrm>
          <a:prstGeom prst="rect">
            <a:avLst/>
          </a:prstGeom>
          <a:ln>
            <a:solidFill>
              <a:srgbClr val="94C600"/>
            </a:solidFill>
          </a:ln>
        </p:spPr>
        <p:txBody>
          <a:bodyPr vert="horz" lIns="91440" tIns="45720" rIns="91440" bIns="45720" rtlCol="0">
            <a:noAutofit/>
          </a:bodyPr>
          <a:lst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a:lstStyle>
          <a:p>
            <a:pPr marL="36000" marR="0" lvl="0" indent="-342900" algn="just" defTabSz="914400" rtl="0" eaLnBrk="1" fontAlgn="auto" latinLnBrk="0" hangingPunct="1">
              <a:lnSpc>
                <a:spcPct val="90000"/>
              </a:lnSpc>
              <a:spcAft>
                <a:spcPts val="0"/>
              </a:spcAft>
              <a:buClrTx/>
              <a:buSzTx/>
              <a:buFont typeface="Arial" pitchFamily="34" charset="0"/>
              <a:buNone/>
              <a:tabLst/>
              <a:defRPr/>
            </a:pPr>
            <a:r>
              <a:rPr kumimoji="0" lang="it-IT" sz="1100" b="1" i="0" u="none" strike="noStrike" kern="1200" cap="none" spc="0" normalizeH="0" baseline="0" noProof="0" dirty="0" smtClean="0">
                <a:ln>
                  <a:noFill/>
                </a:ln>
                <a:solidFill>
                  <a:prstClr val="black"/>
                </a:solidFill>
                <a:effectLst/>
                <a:uLnTx/>
                <a:uFillTx/>
                <a:latin typeface="Century Gothic"/>
                <a:ea typeface="+mn-ea"/>
                <a:cs typeface="+mn-cs"/>
              </a:rPr>
              <a:t>Tecnologia &amp; Riso</a:t>
            </a:r>
          </a:p>
          <a:p>
            <a:pPr marL="36000" algn="just">
              <a:lnSpc>
                <a:spcPct val="90000"/>
              </a:lnSpc>
              <a:spcBef>
                <a:spcPts val="600"/>
              </a:spcBef>
              <a:defRPr/>
            </a:pPr>
            <a:r>
              <a:rPr lang="it-IT" sz="1100" b="0" dirty="0" smtClean="0">
                <a:solidFill>
                  <a:prstClr val="black"/>
                </a:solidFill>
                <a:latin typeface="Century Gothic"/>
              </a:rPr>
              <a:t>Attraverso </a:t>
            </a:r>
            <a:r>
              <a:rPr lang="it-IT" sz="1100" b="0" dirty="0">
                <a:solidFill>
                  <a:prstClr val="black"/>
                </a:solidFill>
                <a:latin typeface="Century Gothic"/>
              </a:rPr>
              <a:t>un recentissimo studio, è stata dimostrata </a:t>
            </a:r>
            <a:r>
              <a:rPr lang="it-IT" sz="1100" b="0" dirty="0" smtClean="0">
                <a:solidFill>
                  <a:prstClr val="black"/>
                </a:solidFill>
                <a:latin typeface="Century Gothic"/>
              </a:rPr>
              <a:t>la possibilità di creare </a:t>
            </a:r>
            <a:r>
              <a:rPr lang="it-IT" sz="1100" b="0" dirty="0">
                <a:solidFill>
                  <a:prstClr val="black"/>
                </a:solidFill>
                <a:latin typeface="Century Gothic"/>
              </a:rPr>
              <a:t>nuove pellicole biodegradabili </a:t>
            </a:r>
            <a:r>
              <a:rPr lang="it-IT" sz="1100" b="0" dirty="0" smtClean="0">
                <a:solidFill>
                  <a:prstClr val="black"/>
                </a:solidFill>
                <a:latin typeface="Century Gothic"/>
              </a:rPr>
              <a:t>con </a:t>
            </a:r>
            <a:r>
              <a:rPr lang="it-IT" sz="1100" b="0" dirty="0">
                <a:solidFill>
                  <a:prstClr val="black"/>
                </a:solidFill>
                <a:latin typeface="Century Gothic"/>
              </a:rPr>
              <a:t>amido di </a:t>
            </a:r>
            <a:r>
              <a:rPr lang="it-IT" sz="1100" b="0" dirty="0" smtClean="0">
                <a:solidFill>
                  <a:prstClr val="black"/>
                </a:solidFill>
                <a:latin typeface="Century Gothic"/>
              </a:rPr>
              <a:t>riso applicabili </a:t>
            </a:r>
            <a:r>
              <a:rPr lang="it-IT" sz="1100" b="0" dirty="0">
                <a:solidFill>
                  <a:prstClr val="black"/>
                </a:solidFill>
                <a:latin typeface="Century Gothic"/>
              </a:rPr>
              <a:t>nel </a:t>
            </a:r>
            <a:r>
              <a:rPr lang="it-IT" sz="1100" b="0" dirty="0" err="1">
                <a:solidFill>
                  <a:prstClr val="black"/>
                </a:solidFill>
                <a:latin typeface="Century Gothic"/>
              </a:rPr>
              <a:t>food</a:t>
            </a:r>
            <a:r>
              <a:rPr lang="it-IT" sz="1100" b="0" dirty="0">
                <a:solidFill>
                  <a:prstClr val="black"/>
                </a:solidFill>
                <a:latin typeface="Century Gothic"/>
              </a:rPr>
              <a:t> packaging . L’amido è un polisaccaride usato come base per le pellicole biodegradabili, perché poco costoso, ampiamente disponibile e rapidamente metabolizzato dagli organismi presenti nel terreno. Purtroppo, però, lo sviluppo di materiali da imballaggio a base di amido è principalmente limitato dalla sua natura idrofila, ovvero di permeabilità al vapore acqueo; per migliorarne le proprietà si è trovato che l’acetilazione è in grado di ridurne l’</a:t>
            </a:r>
            <a:r>
              <a:rPr lang="it-IT" sz="1100" b="0" dirty="0" err="1">
                <a:solidFill>
                  <a:prstClr val="black"/>
                </a:solidFill>
                <a:latin typeface="Century Gothic"/>
              </a:rPr>
              <a:t>idrofilicità</a:t>
            </a:r>
            <a:r>
              <a:rPr lang="it-IT" sz="1100" b="0" dirty="0">
                <a:solidFill>
                  <a:prstClr val="black"/>
                </a:solidFill>
                <a:latin typeface="Century Gothic"/>
              </a:rPr>
              <a:t>. Lo studio è stato condotto su diverse tipologie di riso a differente contenuto di amilosio (alto, medio e basso), pensando all’impiego di scarti di lavorazione del riso (soprattutto le rotture), proprio per conferire un valore aggiunto a questi sottoprodotti. </a:t>
            </a:r>
          </a:p>
          <a:p>
            <a:pPr marL="36000" marR="0" lvl="0" indent="-342900" algn="r" defTabSz="914400" rtl="0" eaLnBrk="1" fontAlgn="auto" latinLnBrk="0" hangingPunct="1">
              <a:lnSpc>
                <a:spcPct val="80000"/>
              </a:lnSpc>
              <a:spcBef>
                <a:spcPts val="0"/>
              </a:spcBef>
              <a:spcAft>
                <a:spcPts val="1950"/>
              </a:spcAft>
              <a:buClrTx/>
              <a:buSzTx/>
              <a:buFont typeface="Arial" pitchFamily="34" charset="0"/>
              <a:buNone/>
              <a:tabLst/>
              <a:defRPr/>
            </a:pPr>
            <a:r>
              <a:rPr kumimoji="0" lang="it-IT" sz="800" b="0" i="1" u="none" strike="noStrike" kern="1200" cap="none" spc="0" normalizeH="0" baseline="0" noProof="0" dirty="0" smtClean="0">
                <a:ln>
                  <a:noFill/>
                </a:ln>
                <a:solidFill>
                  <a:prstClr val="black"/>
                </a:solidFill>
                <a:effectLst/>
                <a:uLnTx/>
                <a:uFillTx/>
                <a:latin typeface="Century Gothic"/>
                <a:ea typeface="+mn-ea"/>
                <a:cs typeface="+mn-cs"/>
              </a:rPr>
              <a:t>Fonte: «Macchine Alimentari» </a:t>
            </a:r>
          </a:p>
          <a:p>
            <a:pPr marL="36000" marR="0" lvl="0" indent="-342900" algn="just" defTabSz="914400" rtl="0" eaLnBrk="1" fontAlgn="auto" latinLnBrk="0" hangingPunct="1">
              <a:lnSpc>
                <a:spcPct val="80000"/>
              </a:lnSpc>
              <a:spcBef>
                <a:spcPts val="800"/>
              </a:spcBef>
              <a:spcAft>
                <a:spcPts val="0"/>
              </a:spcAft>
              <a:buClrTx/>
              <a:buSzTx/>
              <a:buFont typeface="Arial" pitchFamily="34" charset="0"/>
              <a:buNone/>
              <a:tabLst/>
              <a:defRPr/>
            </a:pPr>
            <a:endParaRPr kumimoji="0" lang="it-IT" sz="1100" b="0" i="0" u="none" strike="noStrike" kern="1200" cap="none" spc="0" normalizeH="0" baseline="0" noProof="0" dirty="0">
              <a:ln>
                <a:noFill/>
              </a:ln>
              <a:solidFill>
                <a:prstClr val="black"/>
              </a:solidFill>
              <a:effectLst/>
              <a:uLnTx/>
              <a:uFillTx/>
              <a:latin typeface="Century Gothic"/>
              <a:ea typeface="+mn-ea"/>
              <a:cs typeface="+mn-cs"/>
            </a:endParaRPr>
          </a:p>
        </p:txBody>
      </p:sp>
    </p:spTree>
    <p:extLst>
      <p:ext uri="{BB962C8B-B14F-4D97-AF65-F5344CB8AC3E}">
        <p14:creationId xmlns:p14="http://schemas.microsoft.com/office/powerpoint/2010/main" val="81462178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702</TotalTime>
  <Words>937</Words>
  <Application>Microsoft Office PowerPoint</Application>
  <PresentationFormat>Presentazione su schermo (4:3)</PresentationFormat>
  <Paragraphs>25</Paragraphs>
  <Slides>2</Slides>
  <Notes>0</Notes>
  <HiddenSlides>0</HiddenSlides>
  <MMClips>0</MMClips>
  <ScaleCrop>false</ScaleCrop>
  <HeadingPairs>
    <vt:vector size="4" baseType="variant">
      <vt:variant>
        <vt:lpstr>Tema</vt:lpstr>
      </vt:variant>
      <vt:variant>
        <vt:i4>1</vt:i4>
      </vt:variant>
      <vt:variant>
        <vt:lpstr>Titoli diapositive</vt:lpstr>
      </vt:variant>
      <vt:variant>
        <vt:i4>2</vt:i4>
      </vt:variant>
    </vt:vector>
  </HeadingPairs>
  <TitlesOfParts>
    <vt:vector size="3" baseType="lpstr">
      <vt:lpstr>Tema di Office</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 Silvestri</dc:creator>
  <cp:lastModifiedBy>Simone Silvestri</cp:lastModifiedBy>
  <cp:revision>59</cp:revision>
  <cp:lastPrinted>2017-04-19T08:55:20Z</cp:lastPrinted>
  <dcterms:created xsi:type="dcterms:W3CDTF">2017-02-23T14:59:35Z</dcterms:created>
  <dcterms:modified xsi:type="dcterms:W3CDTF">2017-04-19T13:37:20Z</dcterms:modified>
</cp:coreProperties>
</file>